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99" r:id="rId4"/>
  </p:sldMasterIdLst>
  <p:notesMasterIdLst>
    <p:notesMasterId r:id="rId25"/>
  </p:notesMasterIdLst>
  <p:handoutMasterIdLst>
    <p:handoutMasterId r:id="rId26"/>
  </p:handoutMasterIdLst>
  <p:sldIdLst>
    <p:sldId id="258" r:id="rId5"/>
    <p:sldId id="329" r:id="rId6"/>
    <p:sldId id="346" r:id="rId7"/>
    <p:sldId id="348" r:id="rId8"/>
    <p:sldId id="347" r:id="rId9"/>
    <p:sldId id="349" r:id="rId10"/>
    <p:sldId id="330" r:id="rId11"/>
    <p:sldId id="323" r:id="rId12"/>
    <p:sldId id="350" r:id="rId13"/>
    <p:sldId id="325" r:id="rId14"/>
    <p:sldId id="326" r:id="rId15"/>
    <p:sldId id="327" r:id="rId16"/>
    <p:sldId id="328" r:id="rId17"/>
    <p:sldId id="351" r:id="rId18"/>
    <p:sldId id="352" r:id="rId19"/>
    <p:sldId id="353" r:id="rId20"/>
    <p:sldId id="354" r:id="rId21"/>
    <p:sldId id="355" r:id="rId22"/>
    <p:sldId id="341" r:id="rId23"/>
    <p:sldId id="342" r:id="rId24"/>
  </p:sldIdLst>
  <p:sldSz cx="9144000" cy="6858000" type="screen4x3"/>
  <p:notesSz cx="8686800" cy="6400800"/>
  <p:custDataLst>
    <p:tags r:id="rId27"/>
  </p:custDataLst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Czeranowska" initials="OC" lastIdx="5" clrIdx="0">
    <p:extLst/>
  </p:cmAuthor>
  <p:cmAuthor id="2" name="Robert Loba" initials="RL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0"/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4D4D"/>
    <a:srgbClr val="FF6A47"/>
    <a:srgbClr val="5F5F5F"/>
    <a:srgbClr val="003A78"/>
    <a:srgbClr val="0021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21" autoAdjust="0"/>
    <p:restoredTop sz="87342" autoAdjust="0"/>
  </p:normalViewPr>
  <p:slideViewPr>
    <p:cSldViewPr snapToGrid="0" snapToObjects="1">
      <p:cViewPr varScale="1">
        <p:scale>
          <a:sx n="94" d="100"/>
          <a:sy n="94" d="100"/>
        </p:scale>
        <p:origin x="-6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C8942-6B7F-4CC7-8B7F-9529052FDC6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B0344D8-E9AD-47F0-B58A-0C613EA160FA}">
      <dgm:prSet phldrT="[Tekst]"/>
      <dgm:spPr/>
      <dgm:t>
        <a:bodyPr/>
        <a:lstStyle/>
        <a:p>
          <a:r>
            <a:rPr lang="pl-PL" dirty="0"/>
            <a:t>Umowa partnerstwa 25.03.2013</a:t>
          </a:r>
        </a:p>
      </dgm:t>
    </dgm:pt>
    <dgm:pt modelId="{9EA632A9-D914-4857-A09E-61D802E56F87}" type="parTrans" cxnId="{BB2F1C6E-AD83-4ADD-B1C7-BA4B9F35A47D}">
      <dgm:prSet/>
      <dgm:spPr/>
      <dgm:t>
        <a:bodyPr/>
        <a:lstStyle/>
        <a:p>
          <a:endParaRPr lang="pl-PL"/>
        </a:p>
      </dgm:t>
    </dgm:pt>
    <dgm:pt modelId="{479A19B9-7B93-4682-8975-B22B207EF65C}" type="sibTrans" cxnId="{BB2F1C6E-AD83-4ADD-B1C7-BA4B9F35A47D}">
      <dgm:prSet/>
      <dgm:spPr/>
      <dgm:t>
        <a:bodyPr/>
        <a:lstStyle/>
        <a:p>
          <a:endParaRPr lang="pl-PL"/>
        </a:p>
      </dgm:t>
    </dgm:pt>
    <dgm:pt modelId="{EF496AF7-4959-4F78-95C4-EFF9BA271512}">
      <dgm:prSet phldrT="[Tekst]"/>
      <dgm:spPr/>
      <dgm:t>
        <a:bodyPr/>
        <a:lstStyle/>
        <a:p>
          <a:r>
            <a:rPr lang="pl-PL" dirty="0"/>
            <a:t>Nowa perspektywa finansowa UE</a:t>
          </a:r>
        </a:p>
      </dgm:t>
    </dgm:pt>
    <dgm:pt modelId="{D716F886-B1B6-4A79-B2DC-E71AD5B8E095}" type="parTrans" cxnId="{7B6C4B95-CFC0-4F05-B582-5409DA882CB2}">
      <dgm:prSet/>
      <dgm:spPr/>
      <dgm:t>
        <a:bodyPr/>
        <a:lstStyle/>
        <a:p>
          <a:endParaRPr lang="pl-PL"/>
        </a:p>
      </dgm:t>
    </dgm:pt>
    <dgm:pt modelId="{8E88AE4E-EC06-43C1-9760-04A75A2F7485}" type="sibTrans" cxnId="{7B6C4B95-CFC0-4F05-B582-5409DA882CB2}">
      <dgm:prSet/>
      <dgm:spPr/>
      <dgm:t>
        <a:bodyPr/>
        <a:lstStyle/>
        <a:p>
          <a:endParaRPr lang="pl-PL"/>
        </a:p>
      </dgm:t>
    </dgm:pt>
    <dgm:pt modelId="{B0B4A363-635F-4D20-B2B1-F138431D840B}">
      <dgm:prSet phldrT="[Tekst]"/>
      <dgm:spPr/>
      <dgm:t>
        <a:bodyPr/>
        <a:lstStyle/>
        <a:p>
          <a:r>
            <a:rPr lang="pl-PL" dirty="0"/>
            <a:t>Idea subregionów</a:t>
          </a:r>
          <a:br>
            <a:rPr lang="pl-PL" dirty="0"/>
          </a:br>
          <a:r>
            <a:rPr lang="pl-PL" dirty="0"/>
            <a:t>i obszarów funkcjonalnych</a:t>
          </a:r>
        </a:p>
      </dgm:t>
    </dgm:pt>
    <dgm:pt modelId="{E20CB8D8-61A5-4544-AB81-A4C91DE3439E}" type="parTrans" cxnId="{A324A9D5-A3C0-4A46-BBC4-5EBE7B64CCC5}">
      <dgm:prSet/>
      <dgm:spPr/>
      <dgm:t>
        <a:bodyPr/>
        <a:lstStyle/>
        <a:p>
          <a:endParaRPr lang="pl-PL"/>
        </a:p>
      </dgm:t>
    </dgm:pt>
    <dgm:pt modelId="{99FE5DC9-EED7-49FA-ABCC-FFBC40813068}" type="sibTrans" cxnId="{A324A9D5-A3C0-4A46-BBC4-5EBE7B64CCC5}">
      <dgm:prSet/>
      <dgm:spPr/>
      <dgm:t>
        <a:bodyPr/>
        <a:lstStyle/>
        <a:p>
          <a:endParaRPr lang="pl-PL"/>
        </a:p>
      </dgm:t>
    </dgm:pt>
    <dgm:pt modelId="{9183D3CC-3883-46BD-90E8-969E27C80E6E}">
      <dgm:prSet phldrT="[Tekst]"/>
      <dgm:spPr/>
      <dgm:t>
        <a:bodyPr/>
        <a:lstStyle/>
        <a:p>
          <a:r>
            <a:rPr lang="pl-PL" dirty="0"/>
            <a:t>OSI Obszary przygraniczne</a:t>
          </a:r>
          <a:br>
            <a:rPr lang="pl-PL" dirty="0"/>
          </a:br>
          <a:r>
            <a:rPr lang="pl-PL" dirty="0"/>
            <a:t>w Strategii Rozwoju WO</a:t>
          </a:r>
          <a:br>
            <a:rPr lang="pl-PL" dirty="0"/>
          </a:br>
          <a:r>
            <a:rPr lang="pl-PL" dirty="0"/>
            <a:t>i RPO WO</a:t>
          </a:r>
          <a:br>
            <a:rPr lang="pl-PL" dirty="0"/>
          </a:br>
          <a:r>
            <a:rPr lang="pl-PL" dirty="0"/>
            <a:t>2014-2020 (Subregion Południowy)</a:t>
          </a:r>
        </a:p>
      </dgm:t>
    </dgm:pt>
    <dgm:pt modelId="{79F8ED40-4770-4040-95A3-4A73BE6A65B6}" type="parTrans" cxnId="{4DAC27A0-E698-4CD9-BC8C-C81235F4CA69}">
      <dgm:prSet/>
      <dgm:spPr/>
      <dgm:t>
        <a:bodyPr/>
        <a:lstStyle/>
        <a:p>
          <a:endParaRPr lang="pl-PL"/>
        </a:p>
      </dgm:t>
    </dgm:pt>
    <dgm:pt modelId="{863D2B8E-A093-4B5B-88A6-3505A7D1A393}" type="sibTrans" cxnId="{4DAC27A0-E698-4CD9-BC8C-C81235F4CA69}">
      <dgm:prSet/>
      <dgm:spPr/>
      <dgm:t>
        <a:bodyPr/>
        <a:lstStyle/>
        <a:p>
          <a:endParaRPr lang="pl-PL"/>
        </a:p>
      </dgm:t>
    </dgm:pt>
    <dgm:pt modelId="{2458F5F6-1546-4AF7-8B47-47BD00C4B96C}">
      <dgm:prSet phldrT="[Tekst]"/>
      <dgm:spPr/>
      <dgm:t>
        <a:bodyPr/>
        <a:lstStyle/>
        <a:p>
          <a:r>
            <a:rPr lang="pl-PL" dirty="0"/>
            <a:t>Wspólne problemy i wyzwania</a:t>
          </a:r>
        </a:p>
      </dgm:t>
    </dgm:pt>
    <dgm:pt modelId="{67D2289C-F8D0-4582-A954-B13518867440}" type="parTrans" cxnId="{76A63D2B-3BD5-44A0-A3F0-58B0E5008E3C}">
      <dgm:prSet/>
      <dgm:spPr/>
      <dgm:t>
        <a:bodyPr/>
        <a:lstStyle/>
        <a:p>
          <a:endParaRPr lang="pl-PL"/>
        </a:p>
      </dgm:t>
    </dgm:pt>
    <dgm:pt modelId="{C41A9A90-3CE4-4BD7-B8E4-C1024EA18A76}" type="sibTrans" cxnId="{76A63D2B-3BD5-44A0-A3F0-58B0E5008E3C}">
      <dgm:prSet/>
      <dgm:spPr/>
      <dgm:t>
        <a:bodyPr/>
        <a:lstStyle/>
        <a:p>
          <a:endParaRPr lang="pl-PL"/>
        </a:p>
      </dgm:t>
    </dgm:pt>
    <dgm:pt modelId="{D612289D-5171-439D-B88E-CA80F64502B0}" type="pres">
      <dgm:prSet presAssocID="{5A1C8942-6B7F-4CC7-8B7F-9529052FDC6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11CF314-8903-4667-8FDA-0EACA9563933}" type="pres">
      <dgm:prSet presAssocID="{1B0344D8-E9AD-47F0-B58A-0C613EA160FA}" presName="centerShape" presStyleLbl="node0" presStyleIdx="0" presStyleCnt="1"/>
      <dgm:spPr/>
      <dgm:t>
        <a:bodyPr/>
        <a:lstStyle/>
        <a:p>
          <a:endParaRPr lang="pl-PL"/>
        </a:p>
      </dgm:t>
    </dgm:pt>
    <dgm:pt modelId="{078201D1-44D6-4C78-9608-D16398BFBE02}" type="pres">
      <dgm:prSet presAssocID="{D716F886-B1B6-4A79-B2DC-E71AD5B8E095}" presName="parTrans" presStyleLbl="bgSibTrans2D1" presStyleIdx="0" presStyleCnt="4"/>
      <dgm:spPr/>
      <dgm:t>
        <a:bodyPr/>
        <a:lstStyle/>
        <a:p>
          <a:endParaRPr lang="pl-PL"/>
        </a:p>
      </dgm:t>
    </dgm:pt>
    <dgm:pt modelId="{B2000E05-C07B-43CF-A253-6DCB6F51456E}" type="pres">
      <dgm:prSet presAssocID="{EF496AF7-4959-4F78-95C4-EFF9BA27151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F3A786-6244-4956-B31D-1A788EB71262}" type="pres">
      <dgm:prSet presAssocID="{E20CB8D8-61A5-4544-AB81-A4C91DE3439E}" presName="parTrans" presStyleLbl="bgSibTrans2D1" presStyleIdx="1" presStyleCnt="4"/>
      <dgm:spPr/>
      <dgm:t>
        <a:bodyPr/>
        <a:lstStyle/>
        <a:p>
          <a:endParaRPr lang="pl-PL"/>
        </a:p>
      </dgm:t>
    </dgm:pt>
    <dgm:pt modelId="{04EB88F0-ADB2-4888-983B-16568DA560F3}" type="pres">
      <dgm:prSet presAssocID="{B0B4A363-635F-4D20-B2B1-F138431D840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DA2298-534A-499E-9989-BDC5172A4D66}" type="pres">
      <dgm:prSet presAssocID="{79F8ED40-4770-4040-95A3-4A73BE6A65B6}" presName="parTrans" presStyleLbl="bgSibTrans2D1" presStyleIdx="2" presStyleCnt="4"/>
      <dgm:spPr/>
      <dgm:t>
        <a:bodyPr/>
        <a:lstStyle/>
        <a:p>
          <a:endParaRPr lang="pl-PL"/>
        </a:p>
      </dgm:t>
    </dgm:pt>
    <dgm:pt modelId="{4629AF1B-2F2A-46C0-8A3A-38DB52E92BCD}" type="pres">
      <dgm:prSet presAssocID="{9183D3CC-3883-46BD-90E8-969E27C80E6E}" presName="node" presStyleLbl="node1" presStyleIdx="2" presStyleCnt="4" custRadScaleRad="102164" custRadScaleInc="6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CFE83F-7E8C-47BB-8B83-2FBF1D2483AF}" type="pres">
      <dgm:prSet presAssocID="{67D2289C-F8D0-4582-A954-B13518867440}" presName="parTrans" presStyleLbl="bgSibTrans2D1" presStyleIdx="3" presStyleCnt="4"/>
      <dgm:spPr/>
      <dgm:t>
        <a:bodyPr/>
        <a:lstStyle/>
        <a:p>
          <a:endParaRPr lang="pl-PL"/>
        </a:p>
      </dgm:t>
    </dgm:pt>
    <dgm:pt modelId="{24A581C5-023F-4B42-AAE5-F313AA6F38CC}" type="pres">
      <dgm:prSet presAssocID="{2458F5F6-1546-4AF7-8B47-47BD00C4B96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56AF863-A537-44C9-BCEA-DAAFFF54775F}" type="presOf" srcId="{2458F5F6-1546-4AF7-8B47-47BD00C4B96C}" destId="{24A581C5-023F-4B42-AAE5-F313AA6F38CC}" srcOrd="0" destOrd="0" presId="urn:microsoft.com/office/officeart/2005/8/layout/radial4"/>
    <dgm:cxn modelId="{419135AA-5F28-4BDD-B991-193ECC55271E}" type="presOf" srcId="{1B0344D8-E9AD-47F0-B58A-0C613EA160FA}" destId="{511CF314-8903-4667-8FDA-0EACA9563933}" srcOrd="0" destOrd="0" presId="urn:microsoft.com/office/officeart/2005/8/layout/radial4"/>
    <dgm:cxn modelId="{BB2F1C6E-AD83-4ADD-B1C7-BA4B9F35A47D}" srcId="{5A1C8942-6B7F-4CC7-8B7F-9529052FDC6E}" destId="{1B0344D8-E9AD-47F0-B58A-0C613EA160FA}" srcOrd="0" destOrd="0" parTransId="{9EA632A9-D914-4857-A09E-61D802E56F87}" sibTransId="{479A19B9-7B93-4682-8975-B22B207EF65C}"/>
    <dgm:cxn modelId="{469C06CA-1097-4553-ADB0-F3A98767A73A}" type="presOf" srcId="{9183D3CC-3883-46BD-90E8-969E27C80E6E}" destId="{4629AF1B-2F2A-46C0-8A3A-38DB52E92BCD}" srcOrd="0" destOrd="0" presId="urn:microsoft.com/office/officeart/2005/8/layout/radial4"/>
    <dgm:cxn modelId="{556B1A1E-9FCE-40E9-9205-665EF8D93EF7}" type="presOf" srcId="{5A1C8942-6B7F-4CC7-8B7F-9529052FDC6E}" destId="{D612289D-5171-439D-B88E-CA80F64502B0}" srcOrd="0" destOrd="0" presId="urn:microsoft.com/office/officeart/2005/8/layout/radial4"/>
    <dgm:cxn modelId="{1CEBD868-2316-4F39-B8E1-103D443C1F4D}" type="presOf" srcId="{B0B4A363-635F-4D20-B2B1-F138431D840B}" destId="{04EB88F0-ADB2-4888-983B-16568DA560F3}" srcOrd="0" destOrd="0" presId="urn:microsoft.com/office/officeart/2005/8/layout/radial4"/>
    <dgm:cxn modelId="{7B6C4B95-CFC0-4F05-B582-5409DA882CB2}" srcId="{1B0344D8-E9AD-47F0-B58A-0C613EA160FA}" destId="{EF496AF7-4959-4F78-95C4-EFF9BA271512}" srcOrd="0" destOrd="0" parTransId="{D716F886-B1B6-4A79-B2DC-E71AD5B8E095}" sibTransId="{8E88AE4E-EC06-43C1-9760-04A75A2F7485}"/>
    <dgm:cxn modelId="{186A184F-8972-491A-9610-8631485A1E49}" type="presOf" srcId="{E20CB8D8-61A5-4544-AB81-A4C91DE3439E}" destId="{85F3A786-6244-4956-B31D-1A788EB71262}" srcOrd="0" destOrd="0" presId="urn:microsoft.com/office/officeart/2005/8/layout/radial4"/>
    <dgm:cxn modelId="{72547388-E94D-4117-9385-BB529F016536}" type="presOf" srcId="{67D2289C-F8D0-4582-A954-B13518867440}" destId="{30CFE83F-7E8C-47BB-8B83-2FBF1D2483AF}" srcOrd="0" destOrd="0" presId="urn:microsoft.com/office/officeart/2005/8/layout/radial4"/>
    <dgm:cxn modelId="{46D1BA39-8909-43CA-8291-CBFB7F3FC2C3}" type="presOf" srcId="{EF496AF7-4959-4F78-95C4-EFF9BA271512}" destId="{B2000E05-C07B-43CF-A253-6DCB6F51456E}" srcOrd="0" destOrd="0" presId="urn:microsoft.com/office/officeart/2005/8/layout/radial4"/>
    <dgm:cxn modelId="{A324A9D5-A3C0-4A46-BBC4-5EBE7B64CCC5}" srcId="{1B0344D8-E9AD-47F0-B58A-0C613EA160FA}" destId="{B0B4A363-635F-4D20-B2B1-F138431D840B}" srcOrd="1" destOrd="0" parTransId="{E20CB8D8-61A5-4544-AB81-A4C91DE3439E}" sibTransId="{99FE5DC9-EED7-49FA-ABCC-FFBC40813068}"/>
    <dgm:cxn modelId="{76A63D2B-3BD5-44A0-A3F0-58B0E5008E3C}" srcId="{1B0344D8-E9AD-47F0-B58A-0C613EA160FA}" destId="{2458F5F6-1546-4AF7-8B47-47BD00C4B96C}" srcOrd="3" destOrd="0" parTransId="{67D2289C-F8D0-4582-A954-B13518867440}" sibTransId="{C41A9A90-3CE4-4BD7-B8E4-C1024EA18A76}"/>
    <dgm:cxn modelId="{4EF485F2-4622-4811-9044-144671AD8812}" type="presOf" srcId="{79F8ED40-4770-4040-95A3-4A73BE6A65B6}" destId="{90DA2298-534A-499E-9989-BDC5172A4D66}" srcOrd="0" destOrd="0" presId="urn:microsoft.com/office/officeart/2005/8/layout/radial4"/>
    <dgm:cxn modelId="{DF39D1CB-3CE7-439B-958F-0C0121BC2D50}" type="presOf" srcId="{D716F886-B1B6-4A79-B2DC-E71AD5B8E095}" destId="{078201D1-44D6-4C78-9608-D16398BFBE02}" srcOrd="0" destOrd="0" presId="urn:microsoft.com/office/officeart/2005/8/layout/radial4"/>
    <dgm:cxn modelId="{4DAC27A0-E698-4CD9-BC8C-C81235F4CA69}" srcId="{1B0344D8-E9AD-47F0-B58A-0C613EA160FA}" destId="{9183D3CC-3883-46BD-90E8-969E27C80E6E}" srcOrd="2" destOrd="0" parTransId="{79F8ED40-4770-4040-95A3-4A73BE6A65B6}" sibTransId="{863D2B8E-A093-4B5B-88A6-3505A7D1A393}"/>
    <dgm:cxn modelId="{CA090D5A-A26B-4DB0-83BF-C17302373A91}" type="presParOf" srcId="{D612289D-5171-439D-B88E-CA80F64502B0}" destId="{511CF314-8903-4667-8FDA-0EACA9563933}" srcOrd="0" destOrd="0" presId="urn:microsoft.com/office/officeart/2005/8/layout/radial4"/>
    <dgm:cxn modelId="{4469F37B-5D2A-4C66-B3A4-ED8F9072E624}" type="presParOf" srcId="{D612289D-5171-439D-B88E-CA80F64502B0}" destId="{078201D1-44D6-4C78-9608-D16398BFBE02}" srcOrd="1" destOrd="0" presId="urn:microsoft.com/office/officeart/2005/8/layout/radial4"/>
    <dgm:cxn modelId="{2F1ECA5C-1398-49C7-9F54-962A7A60B702}" type="presParOf" srcId="{D612289D-5171-439D-B88E-CA80F64502B0}" destId="{B2000E05-C07B-43CF-A253-6DCB6F51456E}" srcOrd="2" destOrd="0" presId="urn:microsoft.com/office/officeart/2005/8/layout/radial4"/>
    <dgm:cxn modelId="{A732FC36-2FF3-4069-81A3-312A091B9DEF}" type="presParOf" srcId="{D612289D-5171-439D-B88E-CA80F64502B0}" destId="{85F3A786-6244-4956-B31D-1A788EB71262}" srcOrd="3" destOrd="0" presId="urn:microsoft.com/office/officeart/2005/8/layout/radial4"/>
    <dgm:cxn modelId="{83370C71-9283-4BBD-8152-BAEE77E66631}" type="presParOf" srcId="{D612289D-5171-439D-B88E-CA80F64502B0}" destId="{04EB88F0-ADB2-4888-983B-16568DA560F3}" srcOrd="4" destOrd="0" presId="urn:microsoft.com/office/officeart/2005/8/layout/radial4"/>
    <dgm:cxn modelId="{16A37941-6E34-4E5E-86B4-1CA82175421C}" type="presParOf" srcId="{D612289D-5171-439D-B88E-CA80F64502B0}" destId="{90DA2298-534A-499E-9989-BDC5172A4D66}" srcOrd="5" destOrd="0" presId="urn:microsoft.com/office/officeart/2005/8/layout/radial4"/>
    <dgm:cxn modelId="{4CB25D6A-FCE1-4B2D-B718-B77711D825CB}" type="presParOf" srcId="{D612289D-5171-439D-B88E-CA80F64502B0}" destId="{4629AF1B-2F2A-46C0-8A3A-38DB52E92BCD}" srcOrd="6" destOrd="0" presId="urn:microsoft.com/office/officeart/2005/8/layout/radial4"/>
    <dgm:cxn modelId="{10C303E1-E965-4D11-A9DD-00E989F83FC3}" type="presParOf" srcId="{D612289D-5171-439D-B88E-CA80F64502B0}" destId="{30CFE83F-7E8C-47BB-8B83-2FBF1D2483AF}" srcOrd="7" destOrd="0" presId="urn:microsoft.com/office/officeart/2005/8/layout/radial4"/>
    <dgm:cxn modelId="{B34CD17B-8A9A-47BB-BD77-ABED93086C32}" type="presParOf" srcId="{D612289D-5171-439D-B88E-CA80F64502B0}" destId="{24A581C5-023F-4B42-AAE5-F313AA6F38C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585206-7E2B-4F22-A725-3F8AA9B043B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6AD87C0-8D8E-4C0C-9E73-AC5F4C37A49D}">
      <dgm:prSet phldrT="[Tekst]" custT="1"/>
      <dgm:spPr/>
      <dgm:t>
        <a:bodyPr/>
        <a:lstStyle/>
        <a:p>
          <a:pPr algn="l"/>
          <a:r>
            <a:rPr lang="pl-PL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Diagnoza stanu obecnego</a:t>
          </a:r>
        </a:p>
      </dgm:t>
    </dgm:pt>
    <dgm:pt modelId="{BD4FA1D5-EAAA-486B-A999-A0153FD9FCB4}" type="parTrans" cxnId="{AD00DDC6-2B53-4B30-BA52-A8D81ABC8888}">
      <dgm:prSet/>
      <dgm:spPr/>
      <dgm:t>
        <a:bodyPr/>
        <a:lstStyle/>
        <a:p>
          <a:endParaRPr lang="pl-PL"/>
        </a:p>
      </dgm:t>
    </dgm:pt>
    <dgm:pt modelId="{AE00988F-E51E-436C-BBFC-20D9FE502A14}" type="sibTrans" cxnId="{AD00DDC6-2B53-4B30-BA52-A8D81ABC8888}">
      <dgm:prSet/>
      <dgm:spPr/>
      <dgm:t>
        <a:bodyPr/>
        <a:lstStyle/>
        <a:p>
          <a:endParaRPr lang="pl-PL"/>
        </a:p>
      </dgm:t>
    </dgm:pt>
    <dgm:pt modelId="{9892CEAA-7898-45BA-9FE9-057CB3121C8C}">
      <dgm:prSet custT="1"/>
      <dgm:spPr/>
      <dgm:t>
        <a:bodyPr/>
        <a:lstStyle/>
        <a:p>
          <a:pPr algn="l"/>
          <a:r>
            <a:rPr lang="pl-PL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Określenie stanu docelowego </a:t>
          </a:r>
        </a:p>
        <a:p>
          <a:pPr algn="l"/>
          <a:r>
            <a:rPr lang="pl-PL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(misja i wizja)</a:t>
          </a:r>
        </a:p>
      </dgm:t>
    </dgm:pt>
    <dgm:pt modelId="{8CB57CB4-8AF4-475A-A67C-DDA0C6BCA9A9}" type="parTrans" cxnId="{6C379858-5DAF-41F2-BB7D-95FAFB598292}">
      <dgm:prSet/>
      <dgm:spPr/>
      <dgm:t>
        <a:bodyPr/>
        <a:lstStyle/>
        <a:p>
          <a:endParaRPr lang="pl-PL"/>
        </a:p>
      </dgm:t>
    </dgm:pt>
    <dgm:pt modelId="{B723EE3A-AD55-483C-91DA-4901E0D245AE}" type="sibTrans" cxnId="{6C379858-5DAF-41F2-BB7D-95FAFB598292}">
      <dgm:prSet/>
      <dgm:spPr/>
      <dgm:t>
        <a:bodyPr/>
        <a:lstStyle/>
        <a:p>
          <a:endParaRPr lang="pl-PL"/>
        </a:p>
      </dgm:t>
    </dgm:pt>
    <dgm:pt modelId="{0CAAF569-F06D-4CCA-AEFC-B604F531715D}">
      <dgm:prSet custT="1"/>
      <dgm:spPr/>
      <dgm:t>
        <a:bodyPr/>
        <a:lstStyle/>
        <a:p>
          <a:pPr algn="l"/>
          <a:r>
            <a:rPr lang="pl-PL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Wypracowanie wspólnych celów </a:t>
          </a:r>
        </a:p>
      </dgm:t>
    </dgm:pt>
    <dgm:pt modelId="{A3C583E6-155B-438B-8E02-F52CF9A3A1A7}" type="parTrans" cxnId="{731A12C1-A46C-435F-9405-D1BF915E4FD6}">
      <dgm:prSet/>
      <dgm:spPr/>
      <dgm:t>
        <a:bodyPr/>
        <a:lstStyle/>
        <a:p>
          <a:endParaRPr lang="pl-PL"/>
        </a:p>
      </dgm:t>
    </dgm:pt>
    <dgm:pt modelId="{8AC79F9E-F114-471D-871B-0C446FEC576D}" type="sibTrans" cxnId="{731A12C1-A46C-435F-9405-D1BF915E4FD6}">
      <dgm:prSet/>
      <dgm:spPr/>
      <dgm:t>
        <a:bodyPr/>
        <a:lstStyle/>
        <a:p>
          <a:endParaRPr lang="pl-PL"/>
        </a:p>
      </dgm:t>
    </dgm:pt>
    <dgm:pt modelId="{B2D4C6B8-AC09-4D58-A216-474ED062C265}">
      <dgm:prSet custT="1"/>
      <dgm:spPr/>
      <dgm:t>
        <a:bodyPr/>
        <a:lstStyle/>
        <a:p>
          <a:pPr algn="l"/>
          <a:r>
            <a:rPr lang="pl-PL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Określenie wspólnych kierunków rozwoju i działań oraz priorytetów </a:t>
          </a:r>
        </a:p>
      </dgm:t>
    </dgm:pt>
    <dgm:pt modelId="{B27841A9-4CF7-4160-8237-E6679AAA95B7}" type="parTrans" cxnId="{5EE61CE9-422E-435D-B60E-DA9A2CD90A7F}">
      <dgm:prSet/>
      <dgm:spPr/>
      <dgm:t>
        <a:bodyPr/>
        <a:lstStyle/>
        <a:p>
          <a:endParaRPr lang="pl-PL"/>
        </a:p>
      </dgm:t>
    </dgm:pt>
    <dgm:pt modelId="{48C7377C-4348-4AC1-9B78-85D832430456}" type="sibTrans" cxnId="{5EE61CE9-422E-435D-B60E-DA9A2CD90A7F}">
      <dgm:prSet/>
      <dgm:spPr/>
      <dgm:t>
        <a:bodyPr/>
        <a:lstStyle/>
        <a:p>
          <a:endParaRPr lang="pl-PL"/>
        </a:p>
      </dgm:t>
    </dgm:pt>
    <dgm:pt modelId="{A962E026-EC4F-45A0-9259-78D6EB7FCA28}" type="pres">
      <dgm:prSet presAssocID="{31585206-7E2B-4F22-A725-3F8AA9B043B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B591321-B543-4BE2-A2E4-666249E86454}" type="pres">
      <dgm:prSet presAssocID="{31585206-7E2B-4F22-A725-3F8AA9B043B0}" presName="dummyMaxCanvas" presStyleCnt="0">
        <dgm:presLayoutVars/>
      </dgm:prSet>
      <dgm:spPr/>
    </dgm:pt>
    <dgm:pt modelId="{8BCFAE4D-8A60-46A7-A9D8-5BBBF6820DA6}" type="pres">
      <dgm:prSet presAssocID="{31585206-7E2B-4F22-A725-3F8AA9B043B0}" presName="FourNodes_1" presStyleLbl="node1" presStyleIdx="0" presStyleCnt="4" custScaleX="85020" custScaleY="1027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FB6CA8-C55F-44A3-A88C-C12E5AF25F41}" type="pres">
      <dgm:prSet presAssocID="{31585206-7E2B-4F22-A725-3F8AA9B043B0}" presName="FourNodes_2" presStyleLbl="node1" presStyleIdx="1" presStyleCnt="4" custScaleX="85020" custScaleY="1027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69F346-436E-4AAB-B9BB-D70C1A8A4F74}" type="pres">
      <dgm:prSet presAssocID="{31585206-7E2B-4F22-A725-3F8AA9B043B0}" presName="FourNodes_3" presStyleLbl="node1" presStyleIdx="2" presStyleCnt="4" custScaleX="85020" custScaleY="1027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37D01E-B552-4DC2-B8BC-3DAA2ADD66EF}" type="pres">
      <dgm:prSet presAssocID="{31585206-7E2B-4F22-A725-3F8AA9B043B0}" presName="FourNodes_4" presStyleLbl="node1" presStyleIdx="3" presStyleCnt="4" custScaleX="85020" custScaleY="1027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FA3D07-A625-48D9-9857-AE62E36321E8}" type="pres">
      <dgm:prSet presAssocID="{31585206-7E2B-4F22-A725-3F8AA9B043B0}" presName="FourConn_1-2" presStyleLbl="fgAccFollowNode1" presStyleIdx="0" presStyleCnt="3" custLinFactX="-66801" custLinFactNeighborX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5964A7-AEAA-4C8C-BEEA-C3D8A18DC2B1}" type="pres">
      <dgm:prSet presAssocID="{31585206-7E2B-4F22-A725-3F8AA9B043B0}" presName="FourConn_2-3" presStyleLbl="fgAccFollowNode1" presStyleIdx="1" presStyleCnt="3" custLinFactX="-14811" custLinFactNeighborX="-100000" custLinFactNeighborY="86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729789-2B15-46F8-965B-C0C1F0378D59}" type="pres">
      <dgm:prSet presAssocID="{31585206-7E2B-4F22-A725-3F8AA9B043B0}" presName="FourConn_3-4" presStyleLbl="fgAccFollowNode1" presStyleIdx="2" presStyleCnt="3" custLinFactNeighborX="-97481" custLinFactNeighborY="1516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E48319-5EB1-462C-9EC1-539458C6311C}" type="pres">
      <dgm:prSet presAssocID="{31585206-7E2B-4F22-A725-3F8AA9B043B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F321E3-125A-4B65-9783-E8A0D6C83D40}" type="pres">
      <dgm:prSet presAssocID="{31585206-7E2B-4F22-A725-3F8AA9B043B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AA7EAA-1B53-438C-BB3B-A48E7C98310D}" type="pres">
      <dgm:prSet presAssocID="{31585206-7E2B-4F22-A725-3F8AA9B043B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C85C1C-AF7E-4F2D-9BB0-0651814289E4}" type="pres">
      <dgm:prSet presAssocID="{31585206-7E2B-4F22-A725-3F8AA9B043B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8467F03-8E08-4614-89F3-7DF8B4331A76}" type="presOf" srcId="{9892CEAA-7898-45BA-9FE9-057CB3121C8C}" destId="{E9F321E3-125A-4B65-9783-E8A0D6C83D40}" srcOrd="1" destOrd="0" presId="urn:microsoft.com/office/officeart/2005/8/layout/vProcess5"/>
    <dgm:cxn modelId="{5EE61CE9-422E-435D-B60E-DA9A2CD90A7F}" srcId="{31585206-7E2B-4F22-A725-3F8AA9B043B0}" destId="{B2D4C6B8-AC09-4D58-A216-474ED062C265}" srcOrd="3" destOrd="0" parTransId="{B27841A9-4CF7-4160-8237-E6679AAA95B7}" sibTransId="{48C7377C-4348-4AC1-9B78-85D832430456}"/>
    <dgm:cxn modelId="{AD00DDC6-2B53-4B30-BA52-A8D81ABC8888}" srcId="{31585206-7E2B-4F22-A725-3F8AA9B043B0}" destId="{C6AD87C0-8D8E-4C0C-9E73-AC5F4C37A49D}" srcOrd="0" destOrd="0" parTransId="{BD4FA1D5-EAAA-486B-A999-A0153FD9FCB4}" sibTransId="{AE00988F-E51E-436C-BBFC-20D9FE502A14}"/>
    <dgm:cxn modelId="{B4BE8FC4-B110-47F7-B306-39B285C21EEC}" type="presOf" srcId="{0CAAF569-F06D-4CCA-AEFC-B604F531715D}" destId="{E1AA7EAA-1B53-438C-BB3B-A48E7C98310D}" srcOrd="1" destOrd="0" presId="urn:microsoft.com/office/officeart/2005/8/layout/vProcess5"/>
    <dgm:cxn modelId="{BF0A0398-D365-4E19-87CB-EBEA66F459F5}" type="presOf" srcId="{8AC79F9E-F114-471D-871B-0C446FEC576D}" destId="{F5729789-2B15-46F8-965B-C0C1F0378D59}" srcOrd="0" destOrd="0" presId="urn:microsoft.com/office/officeart/2005/8/layout/vProcess5"/>
    <dgm:cxn modelId="{731A12C1-A46C-435F-9405-D1BF915E4FD6}" srcId="{31585206-7E2B-4F22-A725-3F8AA9B043B0}" destId="{0CAAF569-F06D-4CCA-AEFC-B604F531715D}" srcOrd="2" destOrd="0" parTransId="{A3C583E6-155B-438B-8E02-F52CF9A3A1A7}" sibTransId="{8AC79F9E-F114-471D-871B-0C446FEC576D}"/>
    <dgm:cxn modelId="{40926F0B-5D86-4D29-A4E1-7E6644CA9669}" type="presOf" srcId="{B2D4C6B8-AC09-4D58-A216-474ED062C265}" destId="{5B37D01E-B552-4DC2-B8BC-3DAA2ADD66EF}" srcOrd="0" destOrd="0" presId="urn:microsoft.com/office/officeart/2005/8/layout/vProcess5"/>
    <dgm:cxn modelId="{6FC0ACC9-614D-4265-AECA-C5F9C84E48B9}" type="presOf" srcId="{31585206-7E2B-4F22-A725-3F8AA9B043B0}" destId="{A962E026-EC4F-45A0-9259-78D6EB7FCA28}" srcOrd="0" destOrd="0" presId="urn:microsoft.com/office/officeart/2005/8/layout/vProcess5"/>
    <dgm:cxn modelId="{B4A03504-E850-4CAD-86A9-9D96D416ABB8}" type="presOf" srcId="{0CAAF569-F06D-4CCA-AEFC-B604F531715D}" destId="{DC69F346-436E-4AAB-B9BB-D70C1A8A4F74}" srcOrd="0" destOrd="0" presId="urn:microsoft.com/office/officeart/2005/8/layout/vProcess5"/>
    <dgm:cxn modelId="{6C379858-5DAF-41F2-BB7D-95FAFB598292}" srcId="{31585206-7E2B-4F22-A725-3F8AA9B043B0}" destId="{9892CEAA-7898-45BA-9FE9-057CB3121C8C}" srcOrd="1" destOrd="0" parTransId="{8CB57CB4-8AF4-475A-A67C-DDA0C6BCA9A9}" sibTransId="{B723EE3A-AD55-483C-91DA-4901E0D245AE}"/>
    <dgm:cxn modelId="{056A1005-C6FE-4925-831B-21809CA9B73E}" type="presOf" srcId="{C6AD87C0-8D8E-4C0C-9E73-AC5F4C37A49D}" destId="{8BCFAE4D-8A60-46A7-A9D8-5BBBF6820DA6}" srcOrd="0" destOrd="0" presId="urn:microsoft.com/office/officeart/2005/8/layout/vProcess5"/>
    <dgm:cxn modelId="{CE739F78-F1CB-4B93-B953-D2DEDA3023CF}" type="presOf" srcId="{9892CEAA-7898-45BA-9FE9-057CB3121C8C}" destId="{85FB6CA8-C55F-44A3-A88C-C12E5AF25F41}" srcOrd="0" destOrd="0" presId="urn:microsoft.com/office/officeart/2005/8/layout/vProcess5"/>
    <dgm:cxn modelId="{AA2FBA87-BB01-45B4-9E78-21C66392748B}" type="presOf" srcId="{C6AD87C0-8D8E-4C0C-9E73-AC5F4C37A49D}" destId="{E7E48319-5EB1-462C-9EC1-539458C6311C}" srcOrd="1" destOrd="0" presId="urn:microsoft.com/office/officeart/2005/8/layout/vProcess5"/>
    <dgm:cxn modelId="{0CC05317-27F7-4385-9A85-B42FF9079CD2}" type="presOf" srcId="{B723EE3A-AD55-483C-91DA-4901E0D245AE}" destId="{A95964A7-AEAA-4C8C-BEEA-C3D8A18DC2B1}" srcOrd="0" destOrd="0" presId="urn:microsoft.com/office/officeart/2005/8/layout/vProcess5"/>
    <dgm:cxn modelId="{0DA0D873-54F5-4C99-A04A-5160021C28F8}" type="presOf" srcId="{AE00988F-E51E-436C-BBFC-20D9FE502A14}" destId="{59FA3D07-A625-48D9-9857-AE62E36321E8}" srcOrd="0" destOrd="0" presId="urn:microsoft.com/office/officeart/2005/8/layout/vProcess5"/>
    <dgm:cxn modelId="{B8CF85C2-79D1-4660-B087-A2D7726383C8}" type="presOf" srcId="{B2D4C6B8-AC09-4D58-A216-474ED062C265}" destId="{07C85C1C-AF7E-4F2D-9BB0-0651814289E4}" srcOrd="1" destOrd="0" presId="urn:microsoft.com/office/officeart/2005/8/layout/vProcess5"/>
    <dgm:cxn modelId="{32145B4C-F943-449D-8C2F-2322F5E3D401}" type="presParOf" srcId="{A962E026-EC4F-45A0-9259-78D6EB7FCA28}" destId="{DB591321-B543-4BE2-A2E4-666249E86454}" srcOrd="0" destOrd="0" presId="urn:microsoft.com/office/officeart/2005/8/layout/vProcess5"/>
    <dgm:cxn modelId="{64099962-E99A-4793-9C05-48F5766BCC31}" type="presParOf" srcId="{A962E026-EC4F-45A0-9259-78D6EB7FCA28}" destId="{8BCFAE4D-8A60-46A7-A9D8-5BBBF6820DA6}" srcOrd="1" destOrd="0" presId="urn:microsoft.com/office/officeart/2005/8/layout/vProcess5"/>
    <dgm:cxn modelId="{A72795AB-1AE7-4F17-9330-771FBB3A143D}" type="presParOf" srcId="{A962E026-EC4F-45A0-9259-78D6EB7FCA28}" destId="{85FB6CA8-C55F-44A3-A88C-C12E5AF25F41}" srcOrd="2" destOrd="0" presId="urn:microsoft.com/office/officeart/2005/8/layout/vProcess5"/>
    <dgm:cxn modelId="{0B849E5A-6CD4-416E-AAFC-0FC3CB32011E}" type="presParOf" srcId="{A962E026-EC4F-45A0-9259-78D6EB7FCA28}" destId="{DC69F346-436E-4AAB-B9BB-D70C1A8A4F74}" srcOrd="3" destOrd="0" presId="urn:microsoft.com/office/officeart/2005/8/layout/vProcess5"/>
    <dgm:cxn modelId="{C17D5A57-80E5-4FDD-BB75-E84C540A7272}" type="presParOf" srcId="{A962E026-EC4F-45A0-9259-78D6EB7FCA28}" destId="{5B37D01E-B552-4DC2-B8BC-3DAA2ADD66EF}" srcOrd="4" destOrd="0" presId="urn:microsoft.com/office/officeart/2005/8/layout/vProcess5"/>
    <dgm:cxn modelId="{043D54DB-AEC4-4AB7-A5F3-B9631473FE9E}" type="presParOf" srcId="{A962E026-EC4F-45A0-9259-78D6EB7FCA28}" destId="{59FA3D07-A625-48D9-9857-AE62E36321E8}" srcOrd="5" destOrd="0" presId="urn:microsoft.com/office/officeart/2005/8/layout/vProcess5"/>
    <dgm:cxn modelId="{A3A33261-1F05-4380-90AD-5EF3F2500C3A}" type="presParOf" srcId="{A962E026-EC4F-45A0-9259-78D6EB7FCA28}" destId="{A95964A7-AEAA-4C8C-BEEA-C3D8A18DC2B1}" srcOrd="6" destOrd="0" presId="urn:microsoft.com/office/officeart/2005/8/layout/vProcess5"/>
    <dgm:cxn modelId="{0284FD76-6AF6-4C50-B89B-54A42DED1D99}" type="presParOf" srcId="{A962E026-EC4F-45A0-9259-78D6EB7FCA28}" destId="{F5729789-2B15-46F8-965B-C0C1F0378D59}" srcOrd="7" destOrd="0" presId="urn:microsoft.com/office/officeart/2005/8/layout/vProcess5"/>
    <dgm:cxn modelId="{7B4F7576-5A0A-4F3F-911F-49FFA63A3694}" type="presParOf" srcId="{A962E026-EC4F-45A0-9259-78D6EB7FCA28}" destId="{E7E48319-5EB1-462C-9EC1-539458C6311C}" srcOrd="8" destOrd="0" presId="urn:microsoft.com/office/officeart/2005/8/layout/vProcess5"/>
    <dgm:cxn modelId="{4774B45E-623D-46EC-95F8-59426C895400}" type="presParOf" srcId="{A962E026-EC4F-45A0-9259-78D6EB7FCA28}" destId="{E9F321E3-125A-4B65-9783-E8A0D6C83D40}" srcOrd="9" destOrd="0" presId="urn:microsoft.com/office/officeart/2005/8/layout/vProcess5"/>
    <dgm:cxn modelId="{04256729-0D84-4A1B-B751-29CFF633E216}" type="presParOf" srcId="{A962E026-EC4F-45A0-9259-78D6EB7FCA28}" destId="{E1AA7EAA-1B53-438C-BB3B-A48E7C98310D}" srcOrd="10" destOrd="0" presId="urn:microsoft.com/office/officeart/2005/8/layout/vProcess5"/>
    <dgm:cxn modelId="{4C7D5716-3FA2-45F7-B64C-828D7BE213B7}" type="presParOf" srcId="{A962E026-EC4F-45A0-9259-78D6EB7FCA28}" destId="{07C85C1C-AF7E-4F2D-9BB0-0651814289E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A817FE-EF11-47DC-ACA1-32DEC0EAD70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15AA180-E2C7-4CD8-9EA0-4FEA916B9B9D}">
      <dgm:prSet phldrT="[Tekst]"/>
      <dgm:spPr/>
      <dgm:t>
        <a:bodyPr/>
        <a:lstStyle/>
        <a:p>
          <a:r>
            <a:rPr lang="pl-PL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Obszar społeczny</a:t>
          </a:r>
          <a:endParaRPr lang="pl-PL" dirty="0"/>
        </a:p>
      </dgm:t>
    </dgm:pt>
    <dgm:pt modelId="{46A8BD20-A35B-4065-8B15-3BB285BABE5D}" type="parTrans" cxnId="{BBB300B6-4B6D-4D50-A7A8-969B6027D975}">
      <dgm:prSet/>
      <dgm:spPr/>
      <dgm:t>
        <a:bodyPr/>
        <a:lstStyle/>
        <a:p>
          <a:endParaRPr lang="pl-PL"/>
        </a:p>
      </dgm:t>
    </dgm:pt>
    <dgm:pt modelId="{A6BAD7BC-84D8-49F0-A9D5-75E4FBFFC524}" type="sibTrans" cxnId="{BBB300B6-4B6D-4D50-A7A8-969B6027D975}">
      <dgm:prSet/>
      <dgm:spPr/>
      <dgm:t>
        <a:bodyPr/>
        <a:lstStyle/>
        <a:p>
          <a:endParaRPr lang="pl-PL"/>
        </a:p>
      </dgm:t>
    </dgm:pt>
    <dgm:pt modelId="{CF38E671-2E22-428B-A9A8-F2A9F4ADFF17}">
      <dgm:prSet phldrT="[Tekst]"/>
      <dgm:spPr/>
      <dgm:t>
        <a:bodyPr/>
        <a:lstStyle/>
        <a:p>
          <a:r>
            <a:rPr lang="pl-PL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Cel 1. </a:t>
          </a:r>
          <a:r>
            <a:rPr lang="pl-PL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Rozwinięte usługi społeczne odpowiadające potrzebom mieszkańców</a:t>
          </a:r>
          <a:endParaRPr lang="pl-PL" dirty="0"/>
        </a:p>
      </dgm:t>
    </dgm:pt>
    <dgm:pt modelId="{E77A247A-FE63-48A3-8D8E-F612A3C8F339}" type="parTrans" cxnId="{6E771117-FB4F-4C90-A69E-5CA47EA71FBD}">
      <dgm:prSet/>
      <dgm:spPr/>
      <dgm:t>
        <a:bodyPr/>
        <a:lstStyle/>
        <a:p>
          <a:endParaRPr lang="pl-PL"/>
        </a:p>
      </dgm:t>
    </dgm:pt>
    <dgm:pt modelId="{6F4089A7-0A97-4F14-BA02-B1C19F3A2B49}" type="sibTrans" cxnId="{6E771117-FB4F-4C90-A69E-5CA47EA71FBD}">
      <dgm:prSet/>
      <dgm:spPr/>
      <dgm:t>
        <a:bodyPr/>
        <a:lstStyle/>
        <a:p>
          <a:endParaRPr lang="pl-PL"/>
        </a:p>
      </dgm:t>
    </dgm:pt>
    <dgm:pt modelId="{C805F010-5902-4886-BD96-A9CCA827E809}">
      <dgm:prSet phldrT="[Tekst]"/>
      <dgm:spPr/>
      <dgm:t>
        <a:bodyPr/>
        <a:lstStyle/>
        <a:p>
          <a:r>
            <a:rPr lang="pl-PL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Obszar zasobów i potencjałów</a:t>
          </a:r>
          <a:endParaRPr lang="pl-PL" dirty="0"/>
        </a:p>
      </dgm:t>
    </dgm:pt>
    <dgm:pt modelId="{8DB21439-DA50-46BA-AA21-7A7C7A697CFF}" type="parTrans" cxnId="{7A33852A-AA04-4D3F-9B01-33DFB4983FEE}">
      <dgm:prSet/>
      <dgm:spPr/>
      <dgm:t>
        <a:bodyPr/>
        <a:lstStyle/>
        <a:p>
          <a:endParaRPr lang="pl-PL"/>
        </a:p>
      </dgm:t>
    </dgm:pt>
    <dgm:pt modelId="{062DF869-9FAA-4ED1-814C-8038F4D28042}" type="sibTrans" cxnId="{7A33852A-AA04-4D3F-9B01-33DFB4983FEE}">
      <dgm:prSet/>
      <dgm:spPr/>
      <dgm:t>
        <a:bodyPr/>
        <a:lstStyle/>
        <a:p>
          <a:endParaRPr lang="pl-PL"/>
        </a:p>
      </dgm:t>
    </dgm:pt>
    <dgm:pt modelId="{3F16E498-90F0-4C9C-9099-7506F80F67D3}">
      <dgm:prSet phldrT="[Tekst]"/>
      <dgm:spPr/>
      <dgm:t>
        <a:bodyPr/>
        <a:lstStyle/>
        <a:p>
          <a:r>
            <a:rPr lang="pl-PL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Cel 3. </a:t>
          </a:r>
          <a:r>
            <a:rPr lang="pl-PL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Rozwinięta infrastruktura techniczna </a:t>
          </a:r>
          <a:endParaRPr lang="pl-PL" dirty="0"/>
        </a:p>
      </dgm:t>
    </dgm:pt>
    <dgm:pt modelId="{297BD6AC-F48C-4AB0-A57F-099AC082CAA7}" type="parTrans" cxnId="{1B1CD4C7-FBDD-4061-BDDC-0AF1225FAFC3}">
      <dgm:prSet/>
      <dgm:spPr/>
      <dgm:t>
        <a:bodyPr/>
        <a:lstStyle/>
        <a:p>
          <a:endParaRPr lang="pl-PL"/>
        </a:p>
      </dgm:t>
    </dgm:pt>
    <dgm:pt modelId="{63E56769-0A95-43AE-93D5-80A5A202D1E6}" type="sibTrans" cxnId="{1B1CD4C7-FBDD-4061-BDDC-0AF1225FAFC3}">
      <dgm:prSet/>
      <dgm:spPr/>
      <dgm:t>
        <a:bodyPr/>
        <a:lstStyle/>
        <a:p>
          <a:endParaRPr lang="pl-PL"/>
        </a:p>
      </dgm:t>
    </dgm:pt>
    <dgm:pt modelId="{5C32F03B-CF00-498D-B7E5-759127E92DC3}">
      <dgm:prSet phldrT="[Tekst]"/>
      <dgm:spPr/>
      <dgm:t>
        <a:bodyPr/>
        <a:lstStyle/>
        <a:p>
          <a:r>
            <a:rPr lang="pl-PL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Obszar gospodarki i rynku pracy</a:t>
          </a:r>
          <a:endParaRPr lang="pl-PL" dirty="0"/>
        </a:p>
      </dgm:t>
    </dgm:pt>
    <dgm:pt modelId="{774A4338-FF4A-44D3-B98C-B97FB5E1BABF}" type="parTrans" cxnId="{22F9B206-C6B1-41B4-8D28-B509FFBB151C}">
      <dgm:prSet/>
      <dgm:spPr/>
      <dgm:t>
        <a:bodyPr/>
        <a:lstStyle/>
        <a:p>
          <a:endParaRPr lang="pl-PL"/>
        </a:p>
      </dgm:t>
    </dgm:pt>
    <dgm:pt modelId="{EB419FD5-2CEA-4228-A671-FDFAE54EFD2C}" type="sibTrans" cxnId="{22F9B206-C6B1-41B4-8D28-B509FFBB151C}">
      <dgm:prSet/>
      <dgm:spPr/>
      <dgm:t>
        <a:bodyPr/>
        <a:lstStyle/>
        <a:p>
          <a:endParaRPr lang="pl-PL"/>
        </a:p>
      </dgm:t>
    </dgm:pt>
    <dgm:pt modelId="{63DDB8A5-FD8B-4DC9-A8E0-BE6C0A80BC45}">
      <dgm:prSet phldrT="[Tekst]"/>
      <dgm:spPr/>
      <dgm:t>
        <a:bodyPr/>
        <a:lstStyle/>
        <a:p>
          <a:r>
            <a:rPr lang="pl-PL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Cel 5. </a:t>
          </a:r>
          <a:r>
            <a:rPr lang="pl-PL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Wysoki poziom rozwoju gospodarczego</a:t>
          </a:r>
          <a:endParaRPr lang="pl-PL" dirty="0"/>
        </a:p>
      </dgm:t>
    </dgm:pt>
    <dgm:pt modelId="{E4F7F461-1241-4BBA-9E15-546EF13B240B}" type="parTrans" cxnId="{02BE6E7F-5399-4719-A041-113D2D8F864A}">
      <dgm:prSet/>
      <dgm:spPr/>
      <dgm:t>
        <a:bodyPr/>
        <a:lstStyle/>
        <a:p>
          <a:endParaRPr lang="pl-PL"/>
        </a:p>
      </dgm:t>
    </dgm:pt>
    <dgm:pt modelId="{EE01F8A6-CAA7-4A49-9DD8-B9B24529B71A}" type="sibTrans" cxnId="{02BE6E7F-5399-4719-A041-113D2D8F864A}">
      <dgm:prSet/>
      <dgm:spPr/>
      <dgm:t>
        <a:bodyPr/>
        <a:lstStyle/>
        <a:p>
          <a:endParaRPr lang="pl-PL"/>
        </a:p>
      </dgm:t>
    </dgm:pt>
    <dgm:pt modelId="{8F4A6C75-31B7-4557-BC3F-F581BD37EFB8}">
      <dgm:prSet/>
      <dgm:spPr/>
      <dgm:t>
        <a:bodyPr/>
        <a:lstStyle/>
        <a:p>
          <a:endParaRPr lang="pl-PL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B07F30A-1C49-454D-A957-87283E91D1BB}" type="parTrans" cxnId="{865B8DCD-8087-478E-8E32-16FBDF316854}">
      <dgm:prSet/>
      <dgm:spPr/>
      <dgm:t>
        <a:bodyPr/>
        <a:lstStyle/>
        <a:p>
          <a:endParaRPr lang="pl-PL"/>
        </a:p>
      </dgm:t>
    </dgm:pt>
    <dgm:pt modelId="{D59676D1-77AA-4E7A-99C9-F6D230C19865}" type="sibTrans" cxnId="{865B8DCD-8087-478E-8E32-16FBDF316854}">
      <dgm:prSet/>
      <dgm:spPr/>
      <dgm:t>
        <a:bodyPr/>
        <a:lstStyle/>
        <a:p>
          <a:endParaRPr lang="pl-PL"/>
        </a:p>
      </dgm:t>
    </dgm:pt>
    <dgm:pt modelId="{110B7FDD-38ED-45A2-BA10-6553BFEB801E}">
      <dgm:prSet/>
      <dgm:spPr/>
      <dgm:t>
        <a:bodyPr/>
        <a:lstStyle/>
        <a:p>
          <a:r>
            <a:rPr lang="pl-PL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Cel 2. </a:t>
          </a:r>
          <a:r>
            <a:rPr lang="pl-PL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Wysoki poziom kapitału ludzkiego i społecznego</a:t>
          </a:r>
        </a:p>
      </dgm:t>
    </dgm:pt>
    <dgm:pt modelId="{E7C823A8-56E0-420C-AD18-94C7D424F489}" type="parTrans" cxnId="{9E3C7E96-4903-45B9-982A-DE804544D114}">
      <dgm:prSet/>
      <dgm:spPr/>
      <dgm:t>
        <a:bodyPr/>
        <a:lstStyle/>
        <a:p>
          <a:endParaRPr lang="pl-PL"/>
        </a:p>
      </dgm:t>
    </dgm:pt>
    <dgm:pt modelId="{72FC7AD1-68FB-4643-9E63-501DCBF5BE6D}" type="sibTrans" cxnId="{9E3C7E96-4903-45B9-982A-DE804544D114}">
      <dgm:prSet/>
      <dgm:spPr/>
      <dgm:t>
        <a:bodyPr/>
        <a:lstStyle/>
        <a:p>
          <a:endParaRPr lang="pl-PL"/>
        </a:p>
      </dgm:t>
    </dgm:pt>
    <dgm:pt modelId="{27F64F4F-63EA-4A93-96E7-03B18C5831C4}">
      <dgm:prSet/>
      <dgm:spPr/>
      <dgm:t>
        <a:bodyPr/>
        <a:lstStyle/>
        <a:p>
          <a:endParaRPr lang="pl-PL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7848299-7A2B-489D-9C84-785B36E92EB8}" type="parTrans" cxnId="{803F24F8-D8BB-4E3E-8D3F-2736CE092D87}">
      <dgm:prSet/>
      <dgm:spPr/>
      <dgm:t>
        <a:bodyPr/>
        <a:lstStyle/>
        <a:p>
          <a:endParaRPr lang="pl-PL"/>
        </a:p>
      </dgm:t>
    </dgm:pt>
    <dgm:pt modelId="{DCD2781A-3709-42EF-A4E7-A8094C69485D}" type="sibTrans" cxnId="{803F24F8-D8BB-4E3E-8D3F-2736CE092D87}">
      <dgm:prSet/>
      <dgm:spPr/>
      <dgm:t>
        <a:bodyPr/>
        <a:lstStyle/>
        <a:p>
          <a:endParaRPr lang="pl-PL"/>
        </a:p>
      </dgm:t>
    </dgm:pt>
    <dgm:pt modelId="{F51B0681-DD72-451B-9700-D69063CE3E68}">
      <dgm:prSet/>
      <dgm:spPr/>
      <dgm:t>
        <a:bodyPr/>
        <a:lstStyle/>
        <a:p>
          <a:r>
            <a:rPr lang="pl-PL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Cel 4. </a:t>
          </a:r>
          <a:r>
            <a:rPr lang="pl-PL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Wzrost poziomu wykorzystania istniejących potencjałów</a:t>
          </a:r>
        </a:p>
      </dgm:t>
    </dgm:pt>
    <dgm:pt modelId="{EE1B9699-4D70-46FC-90D5-29F20CDEDA3E}" type="parTrans" cxnId="{1A76167D-AE9B-464C-8708-284AD0172CE8}">
      <dgm:prSet/>
      <dgm:spPr/>
      <dgm:t>
        <a:bodyPr/>
        <a:lstStyle/>
        <a:p>
          <a:endParaRPr lang="pl-PL"/>
        </a:p>
      </dgm:t>
    </dgm:pt>
    <dgm:pt modelId="{D88F1D6C-6A88-437C-8FF9-D0CEA383E715}" type="sibTrans" cxnId="{1A76167D-AE9B-464C-8708-284AD0172CE8}">
      <dgm:prSet/>
      <dgm:spPr/>
      <dgm:t>
        <a:bodyPr/>
        <a:lstStyle/>
        <a:p>
          <a:endParaRPr lang="pl-PL"/>
        </a:p>
      </dgm:t>
    </dgm:pt>
    <dgm:pt modelId="{5403833D-B901-414C-9A83-5ED5490C17FA}" type="pres">
      <dgm:prSet presAssocID="{9BA817FE-EF11-47DC-ACA1-32DEC0EAD7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9BC2A51-441A-455D-A91C-7EB3950908F5}" type="pres">
      <dgm:prSet presAssocID="{E15AA180-E2C7-4CD8-9EA0-4FEA916B9B9D}" presName="composite" presStyleCnt="0"/>
      <dgm:spPr/>
    </dgm:pt>
    <dgm:pt modelId="{DD0E5994-A912-441C-8954-D7D1805C0B8B}" type="pres">
      <dgm:prSet presAssocID="{E15AA180-E2C7-4CD8-9EA0-4FEA916B9B9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4788A0-1B9D-4AE7-AE71-2D6D96890F07}" type="pres">
      <dgm:prSet presAssocID="{E15AA180-E2C7-4CD8-9EA0-4FEA916B9B9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7998CE-D2DC-4145-8903-EB70EFD875B8}" type="pres">
      <dgm:prSet presAssocID="{A6BAD7BC-84D8-49F0-A9D5-75E4FBFFC524}" presName="space" presStyleCnt="0"/>
      <dgm:spPr/>
    </dgm:pt>
    <dgm:pt modelId="{2824B5BA-179F-4EDD-9DA8-C44525F08772}" type="pres">
      <dgm:prSet presAssocID="{C805F010-5902-4886-BD96-A9CCA827E809}" presName="composite" presStyleCnt="0"/>
      <dgm:spPr/>
    </dgm:pt>
    <dgm:pt modelId="{865306A7-4D59-47B9-873C-CE86C8D9E485}" type="pres">
      <dgm:prSet presAssocID="{C805F010-5902-4886-BD96-A9CCA827E80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28D6BE-6601-4C61-BCBF-29375B1A8916}" type="pres">
      <dgm:prSet presAssocID="{C805F010-5902-4886-BD96-A9CCA827E80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54863C-5D4B-4418-867E-932A12968AF3}" type="pres">
      <dgm:prSet presAssocID="{062DF869-9FAA-4ED1-814C-8038F4D28042}" presName="space" presStyleCnt="0"/>
      <dgm:spPr/>
    </dgm:pt>
    <dgm:pt modelId="{445F7886-319D-4E32-BF93-13C750BD0EA1}" type="pres">
      <dgm:prSet presAssocID="{5C32F03B-CF00-498D-B7E5-759127E92DC3}" presName="composite" presStyleCnt="0"/>
      <dgm:spPr/>
    </dgm:pt>
    <dgm:pt modelId="{52AED980-BE24-46AC-AD43-5E31BBACFE32}" type="pres">
      <dgm:prSet presAssocID="{5C32F03B-CF00-498D-B7E5-759127E92DC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B821F8-150D-4199-9635-20F44DC84143}" type="pres">
      <dgm:prSet presAssocID="{5C32F03B-CF00-498D-B7E5-759127E92DC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BB300B6-4B6D-4D50-A7A8-969B6027D975}" srcId="{9BA817FE-EF11-47DC-ACA1-32DEC0EAD70E}" destId="{E15AA180-E2C7-4CD8-9EA0-4FEA916B9B9D}" srcOrd="0" destOrd="0" parTransId="{46A8BD20-A35B-4065-8B15-3BB285BABE5D}" sibTransId="{A6BAD7BC-84D8-49F0-A9D5-75E4FBFFC524}"/>
    <dgm:cxn modelId="{AE0D6C2F-9FD5-4A69-BC87-B4FF7FE8E8BB}" type="presOf" srcId="{63DDB8A5-FD8B-4DC9-A8E0-BE6C0A80BC45}" destId="{B3B821F8-150D-4199-9635-20F44DC84143}" srcOrd="0" destOrd="0" presId="urn:microsoft.com/office/officeart/2005/8/layout/hList1"/>
    <dgm:cxn modelId="{DC5B1F48-0538-4595-813B-886EF35F8FCC}" type="presOf" srcId="{F51B0681-DD72-451B-9700-D69063CE3E68}" destId="{D628D6BE-6601-4C61-BCBF-29375B1A8916}" srcOrd="0" destOrd="2" presId="urn:microsoft.com/office/officeart/2005/8/layout/hList1"/>
    <dgm:cxn modelId="{02BE6E7F-5399-4719-A041-113D2D8F864A}" srcId="{5C32F03B-CF00-498D-B7E5-759127E92DC3}" destId="{63DDB8A5-FD8B-4DC9-A8E0-BE6C0A80BC45}" srcOrd="0" destOrd="0" parTransId="{E4F7F461-1241-4BBA-9E15-546EF13B240B}" sibTransId="{EE01F8A6-CAA7-4A49-9DD8-B9B24529B71A}"/>
    <dgm:cxn modelId="{8CC015D1-D477-47D6-95F4-230E5D66ED1B}" type="presOf" srcId="{E15AA180-E2C7-4CD8-9EA0-4FEA916B9B9D}" destId="{DD0E5994-A912-441C-8954-D7D1805C0B8B}" srcOrd="0" destOrd="0" presId="urn:microsoft.com/office/officeart/2005/8/layout/hList1"/>
    <dgm:cxn modelId="{22F9B206-C6B1-41B4-8D28-B509FFBB151C}" srcId="{9BA817FE-EF11-47DC-ACA1-32DEC0EAD70E}" destId="{5C32F03B-CF00-498D-B7E5-759127E92DC3}" srcOrd="2" destOrd="0" parTransId="{774A4338-FF4A-44D3-B98C-B97FB5E1BABF}" sibTransId="{EB419FD5-2CEA-4228-A671-FDFAE54EFD2C}"/>
    <dgm:cxn modelId="{14492D89-1A38-4F36-AC60-83E9890FA11C}" type="presOf" srcId="{C805F010-5902-4886-BD96-A9CCA827E809}" destId="{865306A7-4D59-47B9-873C-CE86C8D9E485}" srcOrd="0" destOrd="0" presId="urn:microsoft.com/office/officeart/2005/8/layout/hList1"/>
    <dgm:cxn modelId="{F1FACED4-942E-4625-BFD6-9A0E05494882}" type="presOf" srcId="{8F4A6C75-31B7-4557-BC3F-F581BD37EFB8}" destId="{974788A0-1B9D-4AE7-AE71-2D6D96890F07}" srcOrd="0" destOrd="1" presId="urn:microsoft.com/office/officeart/2005/8/layout/hList1"/>
    <dgm:cxn modelId="{34416DA1-9C5E-44BC-A6B4-670E69581F54}" type="presOf" srcId="{CF38E671-2E22-428B-A9A8-F2A9F4ADFF17}" destId="{974788A0-1B9D-4AE7-AE71-2D6D96890F07}" srcOrd="0" destOrd="0" presId="urn:microsoft.com/office/officeart/2005/8/layout/hList1"/>
    <dgm:cxn modelId="{1A76167D-AE9B-464C-8708-284AD0172CE8}" srcId="{C805F010-5902-4886-BD96-A9CCA827E809}" destId="{F51B0681-DD72-451B-9700-D69063CE3E68}" srcOrd="2" destOrd="0" parTransId="{EE1B9699-4D70-46FC-90D5-29F20CDEDA3E}" sibTransId="{D88F1D6C-6A88-437C-8FF9-D0CEA383E715}"/>
    <dgm:cxn modelId="{9E3C7E96-4903-45B9-982A-DE804544D114}" srcId="{E15AA180-E2C7-4CD8-9EA0-4FEA916B9B9D}" destId="{110B7FDD-38ED-45A2-BA10-6553BFEB801E}" srcOrd="2" destOrd="0" parTransId="{E7C823A8-56E0-420C-AD18-94C7D424F489}" sibTransId="{72FC7AD1-68FB-4643-9E63-501DCBF5BE6D}"/>
    <dgm:cxn modelId="{1B1CD4C7-FBDD-4061-BDDC-0AF1225FAFC3}" srcId="{C805F010-5902-4886-BD96-A9CCA827E809}" destId="{3F16E498-90F0-4C9C-9099-7506F80F67D3}" srcOrd="0" destOrd="0" parTransId="{297BD6AC-F48C-4AB0-A57F-099AC082CAA7}" sibTransId="{63E56769-0A95-43AE-93D5-80A5A202D1E6}"/>
    <dgm:cxn modelId="{803F24F8-D8BB-4E3E-8D3F-2736CE092D87}" srcId="{C805F010-5902-4886-BD96-A9CCA827E809}" destId="{27F64F4F-63EA-4A93-96E7-03B18C5831C4}" srcOrd="1" destOrd="0" parTransId="{E7848299-7A2B-489D-9C84-785B36E92EB8}" sibTransId="{DCD2781A-3709-42EF-A4E7-A8094C69485D}"/>
    <dgm:cxn modelId="{7A33852A-AA04-4D3F-9B01-33DFB4983FEE}" srcId="{9BA817FE-EF11-47DC-ACA1-32DEC0EAD70E}" destId="{C805F010-5902-4886-BD96-A9CCA827E809}" srcOrd="1" destOrd="0" parTransId="{8DB21439-DA50-46BA-AA21-7A7C7A697CFF}" sibTransId="{062DF869-9FAA-4ED1-814C-8038F4D28042}"/>
    <dgm:cxn modelId="{BB0BBEDD-664C-47A8-86E8-834D536305EA}" type="presOf" srcId="{27F64F4F-63EA-4A93-96E7-03B18C5831C4}" destId="{D628D6BE-6601-4C61-BCBF-29375B1A8916}" srcOrd="0" destOrd="1" presId="urn:microsoft.com/office/officeart/2005/8/layout/hList1"/>
    <dgm:cxn modelId="{6FEC1D40-F643-4D64-8AA2-E0DD1A0F7BAC}" type="presOf" srcId="{110B7FDD-38ED-45A2-BA10-6553BFEB801E}" destId="{974788A0-1B9D-4AE7-AE71-2D6D96890F07}" srcOrd="0" destOrd="2" presId="urn:microsoft.com/office/officeart/2005/8/layout/hList1"/>
    <dgm:cxn modelId="{B5F8371C-44C6-4CD6-9113-B1D5A5B4D863}" type="presOf" srcId="{3F16E498-90F0-4C9C-9099-7506F80F67D3}" destId="{D628D6BE-6601-4C61-BCBF-29375B1A8916}" srcOrd="0" destOrd="0" presId="urn:microsoft.com/office/officeart/2005/8/layout/hList1"/>
    <dgm:cxn modelId="{865B8DCD-8087-478E-8E32-16FBDF316854}" srcId="{E15AA180-E2C7-4CD8-9EA0-4FEA916B9B9D}" destId="{8F4A6C75-31B7-4557-BC3F-F581BD37EFB8}" srcOrd="1" destOrd="0" parTransId="{1B07F30A-1C49-454D-A957-87283E91D1BB}" sibTransId="{D59676D1-77AA-4E7A-99C9-F6D230C19865}"/>
    <dgm:cxn modelId="{A92C47A9-6407-4728-AB07-FFC9EE558D64}" type="presOf" srcId="{5C32F03B-CF00-498D-B7E5-759127E92DC3}" destId="{52AED980-BE24-46AC-AD43-5E31BBACFE32}" srcOrd="0" destOrd="0" presId="urn:microsoft.com/office/officeart/2005/8/layout/hList1"/>
    <dgm:cxn modelId="{8019C265-E108-4768-8EAF-E9AF0D762256}" type="presOf" srcId="{9BA817FE-EF11-47DC-ACA1-32DEC0EAD70E}" destId="{5403833D-B901-414C-9A83-5ED5490C17FA}" srcOrd="0" destOrd="0" presId="urn:microsoft.com/office/officeart/2005/8/layout/hList1"/>
    <dgm:cxn modelId="{6E771117-FB4F-4C90-A69E-5CA47EA71FBD}" srcId="{E15AA180-E2C7-4CD8-9EA0-4FEA916B9B9D}" destId="{CF38E671-2E22-428B-A9A8-F2A9F4ADFF17}" srcOrd="0" destOrd="0" parTransId="{E77A247A-FE63-48A3-8D8E-F612A3C8F339}" sibTransId="{6F4089A7-0A97-4F14-BA02-B1C19F3A2B49}"/>
    <dgm:cxn modelId="{96CB69E6-6DCC-4E0F-8832-2E470F2A60DE}" type="presParOf" srcId="{5403833D-B901-414C-9A83-5ED5490C17FA}" destId="{C9BC2A51-441A-455D-A91C-7EB3950908F5}" srcOrd="0" destOrd="0" presId="urn:microsoft.com/office/officeart/2005/8/layout/hList1"/>
    <dgm:cxn modelId="{BEF880EB-EB52-43C0-B1F0-A95729768E15}" type="presParOf" srcId="{C9BC2A51-441A-455D-A91C-7EB3950908F5}" destId="{DD0E5994-A912-441C-8954-D7D1805C0B8B}" srcOrd="0" destOrd="0" presId="urn:microsoft.com/office/officeart/2005/8/layout/hList1"/>
    <dgm:cxn modelId="{A290FBEE-1DCD-4EEC-86A7-5F65A1336DDA}" type="presParOf" srcId="{C9BC2A51-441A-455D-A91C-7EB3950908F5}" destId="{974788A0-1B9D-4AE7-AE71-2D6D96890F07}" srcOrd="1" destOrd="0" presId="urn:microsoft.com/office/officeart/2005/8/layout/hList1"/>
    <dgm:cxn modelId="{0A144468-06D5-4468-B189-A295C0F77F8E}" type="presParOf" srcId="{5403833D-B901-414C-9A83-5ED5490C17FA}" destId="{717998CE-D2DC-4145-8903-EB70EFD875B8}" srcOrd="1" destOrd="0" presId="urn:microsoft.com/office/officeart/2005/8/layout/hList1"/>
    <dgm:cxn modelId="{2931EAC6-6BFA-4A05-B680-84F3EFFD9C89}" type="presParOf" srcId="{5403833D-B901-414C-9A83-5ED5490C17FA}" destId="{2824B5BA-179F-4EDD-9DA8-C44525F08772}" srcOrd="2" destOrd="0" presId="urn:microsoft.com/office/officeart/2005/8/layout/hList1"/>
    <dgm:cxn modelId="{F01D269F-A8F2-4CAC-B39C-1F07827E7C82}" type="presParOf" srcId="{2824B5BA-179F-4EDD-9DA8-C44525F08772}" destId="{865306A7-4D59-47B9-873C-CE86C8D9E485}" srcOrd="0" destOrd="0" presId="urn:microsoft.com/office/officeart/2005/8/layout/hList1"/>
    <dgm:cxn modelId="{2CA67B6B-6E3E-44BE-857A-861AAB3484BE}" type="presParOf" srcId="{2824B5BA-179F-4EDD-9DA8-C44525F08772}" destId="{D628D6BE-6601-4C61-BCBF-29375B1A8916}" srcOrd="1" destOrd="0" presId="urn:microsoft.com/office/officeart/2005/8/layout/hList1"/>
    <dgm:cxn modelId="{87D1CACE-AA94-462F-B4C9-4C536CCD9935}" type="presParOf" srcId="{5403833D-B901-414C-9A83-5ED5490C17FA}" destId="{FF54863C-5D4B-4418-867E-932A12968AF3}" srcOrd="3" destOrd="0" presId="urn:microsoft.com/office/officeart/2005/8/layout/hList1"/>
    <dgm:cxn modelId="{D6BEEF19-368E-4868-8F9F-0F2943DBC254}" type="presParOf" srcId="{5403833D-B901-414C-9A83-5ED5490C17FA}" destId="{445F7886-319D-4E32-BF93-13C750BD0EA1}" srcOrd="4" destOrd="0" presId="urn:microsoft.com/office/officeart/2005/8/layout/hList1"/>
    <dgm:cxn modelId="{7E44E1A7-BCCC-4EE3-8D40-E119EA9EF7EB}" type="presParOf" srcId="{445F7886-319D-4E32-BF93-13C750BD0EA1}" destId="{52AED980-BE24-46AC-AD43-5E31BBACFE32}" srcOrd="0" destOrd="0" presId="urn:microsoft.com/office/officeart/2005/8/layout/hList1"/>
    <dgm:cxn modelId="{9DEDE4EF-9C95-4A74-90CD-A4B0DFD2EC58}" type="presParOf" srcId="{445F7886-319D-4E32-BF93-13C750BD0EA1}" destId="{B3B821F8-150D-4199-9635-20F44DC8414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CF314-8903-4667-8FDA-0EACA9563933}">
      <dsp:nvSpPr>
        <dsp:cNvPr id="0" name=""/>
        <dsp:cNvSpPr/>
      </dsp:nvSpPr>
      <dsp:spPr>
        <a:xfrm>
          <a:off x="3024418" y="2281922"/>
          <a:ext cx="2180763" cy="2180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/>
            <a:t>Umowa partnerstwa 25.03.2013</a:t>
          </a:r>
        </a:p>
      </dsp:txBody>
      <dsp:txXfrm>
        <a:off x="3343783" y="2601287"/>
        <a:ext cx="1542033" cy="1542033"/>
      </dsp:txXfrm>
    </dsp:sp>
    <dsp:sp modelId="{078201D1-44D6-4C78-9608-D16398BFBE02}">
      <dsp:nvSpPr>
        <dsp:cNvPr id="0" name=""/>
        <dsp:cNvSpPr/>
      </dsp:nvSpPr>
      <dsp:spPr>
        <a:xfrm rot="11700000">
          <a:off x="1377710" y="2545233"/>
          <a:ext cx="1620373" cy="6215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00E05-C07B-43CF-A253-6DCB6F51456E}">
      <dsp:nvSpPr>
        <dsp:cNvPr id="0" name=""/>
        <dsp:cNvSpPr/>
      </dsp:nvSpPr>
      <dsp:spPr>
        <a:xfrm>
          <a:off x="369454" y="1817610"/>
          <a:ext cx="2071725" cy="1657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Nowa perspektywa finansowa UE</a:t>
          </a:r>
        </a:p>
      </dsp:txBody>
      <dsp:txXfrm>
        <a:off x="417997" y="1866153"/>
        <a:ext cx="1974639" cy="1560294"/>
      </dsp:txXfrm>
    </dsp:sp>
    <dsp:sp modelId="{85F3A786-6244-4956-B31D-1A788EB71262}">
      <dsp:nvSpPr>
        <dsp:cNvPr id="0" name=""/>
        <dsp:cNvSpPr/>
      </dsp:nvSpPr>
      <dsp:spPr>
        <a:xfrm rot="14700000">
          <a:off x="2461542" y="1253573"/>
          <a:ext cx="1620373" cy="6215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B88F0-ADB2-4888-983B-16568DA560F3}">
      <dsp:nvSpPr>
        <dsp:cNvPr id="0" name=""/>
        <dsp:cNvSpPr/>
      </dsp:nvSpPr>
      <dsp:spPr>
        <a:xfrm>
          <a:off x="1893466" y="1363"/>
          <a:ext cx="2071725" cy="1657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Idea subregionów</a:t>
          </a:r>
          <a:br>
            <a:rPr lang="pl-PL" sz="1500" kern="1200" dirty="0"/>
          </a:br>
          <a:r>
            <a:rPr lang="pl-PL" sz="1500" kern="1200" dirty="0"/>
            <a:t>i obszarów funkcjonalnych</a:t>
          </a:r>
        </a:p>
      </dsp:txBody>
      <dsp:txXfrm>
        <a:off x="1942009" y="49906"/>
        <a:ext cx="1974639" cy="1560294"/>
      </dsp:txXfrm>
    </dsp:sp>
    <dsp:sp modelId="{90DA2298-534A-499E-9989-BDC5172A4D66}">
      <dsp:nvSpPr>
        <dsp:cNvPr id="0" name=""/>
        <dsp:cNvSpPr/>
      </dsp:nvSpPr>
      <dsp:spPr>
        <a:xfrm rot="17741135">
          <a:off x="4165000" y="1255493"/>
          <a:ext cx="1636868" cy="6215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9AF1B-2F2A-46C0-8A3A-38DB52E92BCD}">
      <dsp:nvSpPr>
        <dsp:cNvPr id="0" name=""/>
        <dsp:cNvSpPr/>
      </dsp:nvSpPr>
      <dsp:spPr>
        <a:xfrm>
          <a:off x="4302307" y="0"/>
          <a:ext cx="2071725" cy="1657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OSI Obszary przygraniczne</a:t>
          </a:r>
          <a:br>
            <a:rPr lang="pl-PL" sz="1500" kern="1200" dirty="0"/>
          </a:br>
          <a:r>
            <a:rPr lang="pl-PL" sz="1500" kern="1200" dirty="0"/>
            <a:t>w Strategii Rozwoju WO</a:t>
          </a:r>
          <a:br>
            <a:rPr lang="pl-PL" sz="1500" kern="1200" dirty="0"/>
          </a:br>
          <a:r>
            <a:rPr lang="pl-PL" sz="1500" kern="1200" dirty="0"/>
            <a:t>i RPO WO</a:t>
          </a:r>
          <a:br>
            <a:rPr lang="pl-PL" sz="1500" kern="1200" dirty="0"/>
          </a:br>
          <a:r>
            <a:rPr lang="pl-PL" sz="1500" kern="1200" dirty="0"/>
            <a:t>2014-2020 (Subregion Południowy)</a:t>
          </a:r>
        </a:p>
      </dsp:txBody>
      <dsp:txXfrm>
        <a:off x="4350850" y="48543"/>
        <a:ext cx="1974639" cy="1560294"/>
      </dsp:txXfrm>
    </dsp:sp>
    <dsp:sp modelId="{30CFE83F-7E8C-47BB-8B83-2FBF1D2483AF}">
      <dsp:nvSpPr>
        <dsp:cNvPr id="0" name=""/>
        <dsp:cNvSpPr/>
      </dsp:nvSpPr>
      <dsp:spPr>
        <a:xfrm rot="20700000">
          <a:off x="5231515" y="2545233"/>
          <a:ext cx="1620373" cy="6215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581C5-023F-4B42-AAE5-F313AA6F38CC}">
      <dsp:nvSpPr>
        <dsp:cNvPr id="0" name=""/>
        <dsp:cNvSpPr/>
      </dsp:nvSpPr>
      <dsp:spPr>
        <a:xfrm>
          <a:off x="5788420" y="1817610"/>
          <a:ext cx="2071725" cy="1657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Wspólne problemy i wyzwania</a:t>
          </a:r>
        </a:p>
      </dsp:txBody>
      <dsp:txXfrm>
        <a:off x="5836963" y="1866153"/>
        <a:ext cx="1974639" cy="1560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FAE4D-8A60-46A7-A9D8-5BBBF6820DA6}">
      <dsp:nvSpPr>
        <dsp:cNvPr id="0" name=""/>
        <dsp:cNvSpPr/>
      </dsp:nvSpPr>
      <dsp:spPr>
        <a:xfrm>
          <a:off x="442892" y="-13375"/>
          <a:ext cx="5027333" cy="996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Diagnoza stanu obecnego</a:t>
          </a:r>
        </a:p>
      </dsp:txBody>
      <dsp:txXfrm>
        <a:off x="472064" y="15797"/>
        <a:ext cx="4058396" cy="937670"/>
      </dsp:txXfrm>
    </dsp:sp>
    <dsp:sp modelId="{85FB6CA8-C55F-44A3-A88C-C12E5AF25F41}">
      <dsp:nvSpPr>
        <dsp:cNvPr id="0" name=""/>
        <dsp:cNvSpPr/>
      </dsp:nvSpPr>
      <dsp:spPr>
        <a:xfrm>
          <a:off x="938116" y="1132116"/>
          <a:ext cx="5027333" cy="996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Określenie stanu docelowego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(misja i wizja)</a:t>
          </a:r>
        </a:p>
      </dsp:txBody>
      <dsp:txXfrm>
        <a:off x="967288" y="1161288"/>
        <a:ext cx="4012307" cy="937670"/>
      </dsp:txXfrm>
    </dsp:sp>
    <dsp:sp modelId="{DC69F346-436E-4AAB-B9BB-D70C1A8A4F74}">
      <dsp:nvSpPr>
        <dsp:cNvPr id="0" name=""/>
        <dsp:cNvSpPr/>
      </dsp:nvSpPr>
      <dsp:spPr>
        <a:xfrm>
          <a:off x="1425948" y="2277607"/>
          <a:ext cx="5027333" cy="996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Wypracowanie wspólnych celów </a:t>
          </a:r>
        </a:p>
      </dsp:txBody>
      <dsp:txXfrm>
        <a:off x="1455120" y="2306779"/>
        <a:ext cx="4018591" cy="937670"/>
      </dsp:txXfrm>
    </dsp:sp>
    <dsp:sp modelId="{5B37D01E-B552-4DC2-B8BC-3DAA2ADD66EF}">
      <dsp:nvSpPr>
        <dsp:cNvPr id="0" name=""/>
        <dsp:cNvSpPr/>
      </dsp:nvSpPr>
      <dsp:spPr>
        <a:xfrm>
          <a:off x="1921172" y="3423099"/>
          <a:ext cx="5027333" cy="996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Określenie wspólnych kierunków rozwoju i działań oraz priorytetów </a:t>
          </a:r>
        </a:p>
      </dsp:txBody>
      <dsp:txXfrm>
        <a:off x="1950344" y="3452271"/>
        <a:ext cx="4012307" cy="937670"/>
      </dsp:txXfrm>
    </dsp:sp>
    <dsp:sp modelId="{59FA3D07-A625-48D9-9857-AE62E36321E8}">
      <dsp:nvSpPr>
        <dsp:cNvPr id="0" name=""/>
        <dsp:cNvSpPr/>
      </dsp:nvSpPr>
      <dsp:spPr>
        <a:xfrm>
          <a:off x="4232218" y="742366"/>
          <a:ext cx="630020" cy="630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/>
        </a:p>
      </dsp:txBody>
      <dsp:txXfrm>
        <a:off x="4373973" y="742366"/>
        <a:ext cx="346511" cy="474090"/>
      </dsp:txXfrm>
    </dsp:sp>
    <dsp:sp modelId="{A95964A7-AEAA-4C8C-BEEA-C3D8A18DC2B1}">
      <dsp:nvSpPr>
        <dsp:cNvPr id="0" name=""/>
        <dsp:cNvSpPr/>
      </dsp:nvSpPr>
      <dsp:spPr>
        <a:xfrm>
          <a:off x="5054989" y="1942450"/>
          <a:ext cx="630020" cy="630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/>
        </a:p>
      </dsp:txBody>
      <dsp:txXfrm>
        <a:off x="5196744" y="1942450"/>
        <a:ext cx="346511" cy="474090"/>
      </dsp:txXfrm>
    </dsp:sp>
    <dsp:sp modelId="{F5729789-2B15-46F8-965B-C0C1F0378D59}">
      <dsp:nvSpPr>
        <dsp:cNvPr id="0" name=""/>
        <dsp:cNvSpPr/>
      </dsp:nvSpPr>
      <dsp:spPr>
        <a:xfrm>
          <a:off x="5652004" y="3128886"/>
          <a:ext cx="630020" cy="630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/>
        </a:p>
      </dsp:txBody>
      <dsp:txXfrm>
        <a:off x="5793759" y="3128886"/>
        <a:ext cx="346511" cy="474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E5994-A912-441C-8954-D7D1805C0B8B}">
      <dsp:nvSpPr>
        <dsp:cNvPr id="0" name=""/>
        <dsp:cNvSpPr/>
      </dsp:nvSpPr>
      <dsp:spPr>
        <a:xfrm>
          <a:off x="2571" y="142365"/>
          <a:ext cx="2507456" cy="955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Obszar społeczny</a:t>
          </a:r>
          <a:endParaRPr lang="pl-PL" sz="2000" kern="1200" dirty="0"/>
        </a:p>
      </dsp:txBody>
      <dsp:txXfrm>
        <a:off x="2571" y="142365"/>
        <a:ext cx="2507456" cy="955030"/>
      </dsp:txXfrm>
    </dsp:sp>
    <dsp:sp modelId="{974788A0-1B9D-4AE7-AE71-2D6D96890F07}">
      <dsp:nvSpPr>
        <dsp:cNvPr id="0" name=""/>
        <dsp:cNvSpPr/>
      </dsp:nvSpPr>
      <dsp:spPr>
        <a:xfrm>
          <a:off x="2571" y="1097396"/>
          <a:ext cx="2507456" cy="3019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Cel 1. </a:t>
          </a:r>
          <a:r>
            <a:rPr lang="pl-PL" sz="2000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Rozwinięte usługi społeczne odpowiadające potrzebom mieszkańców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kern="1200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Cel 2. </a:t>
          </a:r>
          <a:r>
            <a:rPr lang="pl-PL" sz="2000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Wysoki poziom kapitału ludzkiego i społecznego</a:t>
          </a:r>
        </a:p>
      </dsp:txBody>
      <dsp:txXfrm>
        <a:off x="2571" y="1097396"/>
        <a:ext cx="2507456" cy="3019500"/>
      </dsp:txXfrm>
    </dsp:sp>
    <dsp:sp modelId="{865306A7-4D59-47B9-873C-CE86C8D9E485}">
      <dsp:nvSpPr>
        <dsp:cNvPr id="0" name=""/>
        <dsp:cNvSpPr/>
      </dsp:nvSpPr>
      <dsp:spPr>
        <a:xfrm>
          <a:off x="2861071" y="142365"/>
          <a:ext cx="2507456" cy="955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Obszar zasobów i potencjałów</a:t>
          </a:r>
          <a:endParaRPr lang="pl-PL" sz="2000" kern="1200" dirty="0"/>
        </a:p>
      </dsp:txBody>
      <dsp:txXfrm>
        <a:off x="2861071" y="142365"/>
        <a:ext cx="2507456" cy="955030"/>
      </dsp:txXfrm>
    </dsp:sp>
    <dsp:sp modelId="{D628D6BE-6601-4C61-BCBF-29375B1A8916}">
      <dsp:nvSpPr>
        <dsp:cNvPr id="0" name=""/>
        <dsp:cNvSpPr/>
      </dsp:nvSpPr>
      <dsp:spPr>
        <a:xfrm>
          <a:off x="2861071" y="1097396"/>
          <a:ext cx="2507456" cy="3019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Cel 3. </a:t>
          </a:r>
          <a:r>
            <a:rPr lang="pl-PL" sz="2000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Rozwinięta infrastruktura techniczna 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kern="1200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Cel 4. </a:t>
          </a:r>
          <a:r>
            <a:rPr lang="pl-PL" sz="2000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Wzrost poziomu wykorzystania istniejących potencjałów</a:t>
          </a:r>
        </a:p>
      </dsp:txBody>
      <dsp:txXfrm>
        <a:off x="2861071" y="1097396"/>
        <a:ext cx="2507456" cy="3019500"/>
      </dsp:txXfrm>
    </dsp:sp>
    <dsp:sp modelId="{52AED980-BE24-46AC-AD43-5E31BBACFE32}">
      <dsp:nvSpPr>
        <dsp:cNvPr id="0" name=""/>
        <dsp:cNvSpPr/>
      </dsp:nvSpPr>
      <dsp:spPr>
        <a:xfrm>
          <a:off x="5719571" y="142365"/>
          <a:ext cx="2507456" cy="955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Obszar gospodarki i rynku pracy</a:t>
          </a:r>
          <a:endParaRPr lang="pl-PL" sz="2000" kern="1200" dirty="0"/>
        </a:p>
      </dsp:txBody>
      <dsp:txXfrm>
        <a:off x="5719571" y="142365"/>
        <a:ext cx="2507456" cy="955030"/>
      </dsp:txXfrm>
    </dsp:sp>
    <dsp:sp modelId="{B3B821F8-150D-4199-9635-20F44DC84143}">
      <dsp:nvSpPr>
        <dsp:cNvPr id="0" name=""/>
        <dsp:cNvSpPr/>
      </dsp:nvSpPr>
      <dsp:spPr>
        <a:xfrm>
          <a:off x="5719571" y="1097396"/>
          <a:ext cx="2507456" cy="3019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Cel 5. </a:t>
          </a:r>
          <a:r>
            <a:rPr lang="pl-PL" sz="2000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Wysoki poziom rozwoju gospodarczego</a:t>
          </a:r>
          <a:endParaRPr lang="pl-PL" sz="2000" kern="1200" dirty="0"/>
        </a:p>
      </dsp:txBody>
      <dsp:txXfrm>
        <a:off x="5719571" y="1097396"/>
        <a:ext cx="2507456" cy="3019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764280" cy="3200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920510" y="0"/>
            <a:ext cx="3764280" cy="3200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31/03/2016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079649"/>
            <a:ext cx="3764280" cy="3200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920510" y="6079649"/>
            <a:ext cx="3764280" cy="3200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764280" cy="3200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920510" y="0"/>
            <a:ext cx="3764280" cy="3200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31/03/2016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743200" y="479425"/>
            <a:ext cx="3200400" cy="2400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10" tIns="43105" rIns="86210" bIns="43105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868680" y="3040380"/>
            <a:ext cx="6949440" cy="2880360"/>
          </a:xfrm>
          <a:prstGeom prst="rect">
            <a:avLst/>
          </a:prstGeom>
        </p:spPr>
        <p:txBody>
          <a:bodyPr vert="horz" lIns="86210" tIns="43105" rIns="86210" bIns="43105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079649"/>
            <a:ext cx="3764280" cy="3200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920510" y="6079649"/>
            <a:ext cx="3764280" cy="3200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506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908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9749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138612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281940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70535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509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19299"/>
            <a:ext cx="8229600" cy="35052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15179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4857751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19201"/>
            <a:ext cx="6019800" cy="4400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03369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0657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44805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61911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000" y="1340781"/>
            <a:ext cx="8229600" cy="446446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Myriad Pro (Tekst podstawowy)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000">
                <a:latin typeface="Myriad Pro (Tekst podstawowy)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Myriad Pro (Tekst podstawowy)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000">
                <a:latin typeface="Myriad Pro (Tekst podstawowy)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000">
                <a:latin typeface="Myriad Pro (Tekst podstawowy)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000" y="404683"/>
            <a:ext cx="8676000" cy="47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 lvl="0"/>
            <a:r>
              <a:rPr lang="pl-PL" dirty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xmlns="" val="2262910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001" y="946675"/>
            <a:ext cx="8676000" cy="476667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6997" y="1599918"/>
            <a:ext cx="8229600" cy="45073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83040" y="6424515"/>
            <a:ext cx="790560" cy="21458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明朝" pitchFamily="18" charset="-128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4721" y="6232975"/>
            <a:ext cx="6233760" cy="475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明朝" pitchFamily="18" charset="-128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849F1-8A2E-4EB4-81F3-F32AD013E5DC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130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Myanmar Text" panose="020B0502040204020203" pitchFamily="34" charset="0"/>
              </a:defRPr>
            </a:lvl1pPr>
            <a:lvl2pPr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4515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294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6533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811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71700"/>
            <a:ext cx="4038600" cy="39544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4038600" cy="39544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Symbol zastępczy numeru slajdu 4"/>
          <p:cNvSpPr txBox="1">
            <a:spLocks/>
          </p:cNvSpPr>
          <p:nvPr userDrawn="1"/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89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6605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Symbol zastępczy numeru slajdu 4"/>
          <p:cNvSpPr txBox="1">
            <a:spLocks/>
          </p:cNvSpPr>
          <p:nvPr userDrawn="1"/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89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1329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99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60DF-35E6-4ED7-9BF3-3716B68673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Symbol zastępczy numeru slajdu 4"/>
          <p:cNvSpPr txBox="1">
            <a:spLocks/>
          </p:cNvSpPr>
          <p:nvPr userDrawn="1"/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89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3184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DEBE8-4FF5-4E4D-BA6C-EB84B1D13E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Symbol zastępczy numeru slajdu 4"/>
          <p:cNvSpPr txBox="1">
            <a:spLocks/>
          </p:cNvSpPr>
          <p:nvPr userDrawn="1"/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89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0825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2050"/>
            <a:ext cx="3008313" cy="7429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162050"/>
            <a:ext cx="5111750" cy="4964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4EAC-DCC8-484F-9416-4FED94BC74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Symbol zastępczy numeru slajdu 4"/>
          <p:cNvSpPr txBox="1">
            <a:spLocks/>
          </p:cNvSpPr>
          <p:nvPr userDrawn="1"/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89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5994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67"/>
          <a:stretch/>
        </p:blipFill>
        <p:spPr bwMode="auto">
          <a:xfrm>
            <a:off x="0" y="-228599"/>
            <a:ext cx="91440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J041NR\Desktop\PARTNERSTWO NYSKIE 2014\pliki robocze\image6405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7550" y="5862588"/>
            <a:ext cx="2632074" cy="67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041NR\Desktop\PARTNERSTWO NYSKIE 2014\logotypy\4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12" y="5609379"/>
            <a:ext cx="3157538" cy="118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4572000" y="65088"/>
            <a:ext cx="3249295" cy="825500"/>
            <a:chOff x="-2237" y="860"/>
            <a:chExt cx="10234" cy="260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2237" y="860"/>
              <a:ext cx="10234" cy="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37" y="860"/>
              <a:ext cx="10242" cy="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16264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82638" y="1992573"/>
            <a:ext cx="7246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Strategia Rozwoju </a:t>
            </a:r>
          </a:p>
          <a:p>
            <a:pPr algn="ctr"/>
            <a:r>
              <a:rPr lang="pl-PL" sz="32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Obszaru Funkcjonalnego Partnerstwo Nyskie 2020</a:t>
            </a:r>
          </a:p>
          <a:p>
            <a:pPr algn="ctr"/>
            <a:endParaRPr lang="pl-PL" sz="2400" i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l-PL" sz="2400" i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</p:spPr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pl-PL" sz="1800" b="1" dirty="0"/>
              <a:t>Obszar Funkcjonalny Partnerstwo Nyskie 2020 to:</a:t>
            </a:r>
          </a:p>
          <a:p>
            <a:pPr algn="just">
              <a:spcAft>
                <a:spcPts val="600"/>
              </a:spcAft>
            </a:pPr>
            <a:r>
              <a:rPr lang="pl-PL" sz="1800" b="1" dirty="0"/>
              <a:t>Przyjazne i bezpieczne </a:t>
            </a:r>
            <a:r>
              <a:rPr lang="pl-PL" sz="1800" dirty="0"/>
              <a:t>miejsce zapewniające </a:t>
            </a:r>
            <a:r>
              <a:rPr lang="pl-PL" sz="1800" b="1" dirty="0"/>
              <a:t>atrakcyjne warunki</a:t>
            </a:r>
            <a:r>
              <a:rPr lang="pl-PL" sz="1800" dirty="0"/>
              <a:t> do życia, odpoczynku i rozwoju</a:t>
            </a:r>
          </a:p>
          <a:p>
            <a:pPr algn="just">
              <a:spcAft>
                <a:spcPts val="600"/>
              </a:spcAft>
            </a:pPr>
            <a:r>
              <a:rPr lang="pl-PL" sz="1800" b="1" dirty="0"/>
              <a:t>Czyste środowisko </a:t>
            </a:r>
            <a:r>
              <a:rPr lang="pl-PL" sz="1800" dirty="0"/>
              <a:t>i unikalne </a:t>
            </a:r>
            <a:r>
              <a:rPr lang="pl-PL" sz="1800" b="1" dirty="0"/>
              <a:t>walory krajobrazowo-przyrodnicze </a:t>
            </a:r>
            <a:r>
              <a:rPr lang="pl-PL" sz="1800" dirty="0"/>
              <a:t>stanowiące wymarzone warunki spędzania wolnego czasu zarówno przez mieszkańców, jak i turystów</a:t>
            </a:r>
          </a:p>
          <a:p>
            <a:pPr algn="just">
              <a:spcAft>
                <a:spcPts val="600"/>
              </a:spcAft>
            </a:pPr>
            <a:r>
              <a:rPr lang="pl-PL" sz="1800" b="1" dirty="0"/>
              <a:t>Wielokulturowy </a:t>
            </a:r>
            <a:r>
              <a:rPr lang="pl-PL" sz="1800" dirty="0"/>
              <a:t>obszar o bogatej historii i dziedzictwie kulturowym</a:t>
            </a:r>
          </a:p>
          <a:p>
            <a:pPr algn="just">
              <a:spcAft>
                <a:spcPts val="600"/>
              </a:spcAft>
            </a:pPr>
            <a:r>
              <a:rPr lang="pl-PL" sz="1800" dirty="0"/>
              <a:t>Subregion w pełni wykorzystujący swój potencjał do rozwoju </a:t>
            </a:r>
            <a:r>
              <a:rPr lang="pl-PL" sz="1800" b="1" dirty="0"/>
              <a:t>rolnictwa</a:t>
            </a:r>
            <a:r>
              <a:rPr lang="pl-PL" sz="1800" dirty="0"/>
              <a:t> i przetwórstwa rolno-spożywczego oraz </a:t>
            </a:r>
            <a:r>
              <a:rPr lang="pl-PL" sz="1800" b="1" dirty="0"/>
              <a:t>turystyki</a:t>
            </a:r>
            <a:endParaRPr lang="pl-PL" sz="1800" dirty="0"/>
          </a:p>
          <a:p>
            <a:pPr algn="just">
              <a:spcAft>
                <a:spcPts val="600"/>
              </a:spcAft>
            </a:pPr>
            <a:r>
              <a:rPr lang="pl-PL" sz="1800" dirty="0"/>
              <a:t>Miejsce charakteryzujące się </a:t>
            </a:r>
            <a:r>
              <a:rPr lang="pl-PL" sz="1800" b="1" dirty="0"/>
              <a:t>innowacyjną gospodarką </a:t>
            </a:r>
            <a:r>
              <a:rPr lang="pl-PL" sz="1800" dirty="0"/>
              <a:t>i dużą </a:t>
            </a:r>
            <a:r>
              <a:rPr lang="pl-PL" sz="1800" b="1" dirty="0"/>
              <a:t>przedsiębiorczością</a:t>
            </a:r>
            <a:r>
              <a:rPr lang="pl-PL" sz="1800" dirty="0"/>
              <a:t>, które przyciąga nowych inwestorów</a:t>
            </a:r>
          </a:p>
          <a:p>
            <a:pPr algn="just">
              <a:spcAft>
                <a:spcPts val="600"/>
              </a:spcAft>
            </a:pPr>
            <a:r>
              <a:rPr lang="pl-PL" sz="1800" b="1" dirty="0"/>
              <a:t>Zintegrowany wewnętrznie </a:t>
            </a:r>
            <a:r>
              <a:rPr lang="pl-PL" sz="1800" dirty="0"/>
              <a:t>obszar promujący swoje atuty w otoczeniu i współpracujący z innymi regionami zagranicznymi</a:t>
            </a:r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Wizja (1)</a:t>
            </a:r>
          </a:p>
        </p:txBody>
      </p:sp>
    </p:spTree>
    <p:extLst>
      <p:ext uri="{BB962C8B-B14F-4D97-AF65-F5344CB8AC3E}">
        <p14:creationId xmlns:p14="http://schemas.microsoft.com/office/powerpoint/2010/main" xmlns="" val="177371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pl-PL" sz="1800" b="1" dirty="0"/>
          </a:p>
          <a:p>
            <a:pPr marL="0" indent="0">
              <a:spcAft>
                <a:spcPts val="600"/>
              </a:spcAft>
              <a:buNone/>
            </a:pPr>
            <a:endParaRPr lang="pl-PL" sz="1800" b="1" dirty="0"/>
          </a:p>
          <a:p>
            <a:pPr marL="0" indent="0">
              <a:spcAft>
                <a:spcPts val="600"/>
              </a:spcAft>
              <a:buNone/>
            </a:pPr>
            <a:endParaRPr lang="pl-PL" sz="1800" b="1" dirty="0"/>
          </a:p>
          <a:p>
            <a:pPr marL="0" indent="0" algn="ctr">
              <a:spcAft>
                <a:spcPts val="600"/>
              </a:spcAft>
              <a:buNone/>
            </a:pPr>
            <a:r>
              <a:rPr lang="pl-PL" sz="2800" b="1" dirty="0"/>
              <a:t>Obszar Funkcjonalny Partnerstwo Nyskie 2020</a:t>
            </a:r>
            <a:r>
              <a:rPr lang="pl-PL" sz="2800" dirty="0"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pl-PL" sz="2800" dirty="0"/>
              <a:t>zintegrowana przestrzeń łącząca bogactwo historii z innowacyjną gospodarką, atrakcyjne i przyjazne miejsce do życia, pracy, wypoczynku i rozwoju.</a:t>
            </a:r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Wizja (2)</a:t>
            </a:r>
          </a:p>
        </p:txBody>
      </p:sp>
    </p:spTree>
    <p:extLst>
      <p:ext uri="{BB962C8B-B14F-4D97-AF65-F5344CB8AC3E}">
        <p14:creationId xmlns:p14="http://schemas.microsoft.com/office/powerpoint/2010/main" xmlns="" val="129157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2400" b="1" dirty="0"/>
              <a:t>Misją Partnerstwa Nyskiego 2020 jest:</a:t>
            </a:r>
          </a:p>
          <a:p>
            <a:pPr marL="0" indent="0" algn="just">
              <a:buNone/>
            </a:pPr>
            <a:r>
              <a:rPr lang="pl-PL" sz="2400" dirty="0"/>
              <a:t>podejmowanie </a:t>
            </a:r>
            <a:r>
              <a:rPr lang="pl-PL" sz="2400" b="1" dirty="0"/>
              <a:t>wspólnych działań </a:t>
            </a:r>
            <a:r>
              <a:rPr lang="pl-PL" sz="2400" dirty="0"/>
              <a:t>na rzecz zapewnienia mieszkańcom, przedsiębiorcom i osobom odwiedzającym OF PN2020 </a:t>
            </a:r>
            <a:r>
              <a:rPr lang="pl-PL" sz="2400" b="1" dirty="0"/>
              <a:t>usług społecznych </a:t>
            </a:r>
            <a:r>
              <a:rPr lang="pl-PL" sz="2400" dirty="0"/>
              <a:t>na wysokim poziomie, odpowiednich </a:t>
            </a:r>
            <a:r>
              <a:rPr lang="pl-PL" sz="2400" b="1" dirty="0"/>
              <a:t>warunków nauki, pracy i wypoczynku </a:t>
            </a:r>
            <a:r>
              <a:rPr lang="pl-PL" sz="2400" dirty="0"/>
              <a:t>przy jednoczesnym racjonalnym wykorzystaniu zasobów naturalnych i potencjału lokalnego do rozwoju </a:t>
            </a:r>
            <a:r>
              <a:rPr lang="pl-PL" sz="2400" b="1" dirty="0"/>
              <a:t>innowacyjnej i konkurencyjnej </a:t>
            </a:r>
            <a:r>
              <a:rPr lang="pl-PL" sz="2400" dirty="0"/>
              <a:t>gospodarki. </a:t>
            </a:r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Misja</a:t>
            </a:r>
          </a:p>
        </p:txBody>
      </p:sp>
    </p:spTree>
    <p:extLst>
      <p:ext uri="{BB962C8B-B14F-4D97-AF65-F5344CB8AC3E}">
        <p14:creationId xmlns:p14="http://schemas.microsoft.com/office/powerpoint/2010/main" xmlns="" val="148708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Symbol zastępczy zawartości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3972541"/>
              </p:ext>
            </p:extLst>
          </p:nvPr>
        </p:nvGraphicFramePr>
        <p:xfrm>
          <a:off x="468313" y="1341438"/>
          <a:ext cx="8229600" cy="4259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Cele strategiczne</a:t>
            </a:r>
          </a:p>
        </p:txBody>
      </p:sp>
    </p:spTree>
    <p:extLst>
      <p:ext uri="{BB962C8B-B14F-4D97-AF65-F5344CB8AC3E}">
        <p14:creationId xmlns:p14="http://schemas.microsoft.com/office/powerpoint/2010/main" xmlns="" val="2135731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1" dirty="0"/>
              <a:t>C</a:t>
            </a:r>
            <a:r>
              <a:rPr lang="x-none" b="1" dirty="0"/>
              <a:t>el strategiczn</a:t>
            </a:r>
            <a:r>
              <a:rPr lang="pl-PL" b="1" dirty="0"/>
              <a:t>y</a:t>
            </a:r>
            <a:r>
              <a:rPr lang="x-none" b="1" dirty="0"/>
              <a:t> 1. Rozwinięte usługi społeczne odpowiadające potrzebom mieszkańców zostały zaproponowane następujące cele operacyjne:</a:t>
            </a:r>
            <a:endParaRPr lang="pl-PL" b="1" dirty="0"/>
          </a:p>
          <a:p>
            <a:pPr marL="540000" indent="0" algn="just">
              <a:buNone/>
            </a:pPr>
            <a:r>
              <a:rPr lang="pl-PL" dirty="0"/>
              <a:t>1.1. Zapewnione warunki życia odpowiadające potrzebom i   oczekiwaniom mieszkańców</a:t>
            </a:r>
          </a:p>
          <a:p>
            <a:pPr marL="540000" indent="0" algn="just">
              <a:buNone/>
            </a:pPr>
            <a:r>
              <a:rPr lang="pl-PL" dirty="0"/>
              <a:t>1.2. Wysoki poziom usług świadczonych w zakresie ochrony zdrowia mieszkańców</a:t>
            </a:r>
          </a:p>
          <a:p>
            <a:pPr marL="540000" indent="0" algn="just">
              <a:buNone/>
            </a:pPr>
            <a:r>
              <a:rPr lang="pl-PL" dirty="0"/>
              <a:t>1.3. Rozwinięty i dostosowany do potrzeb mieszkańców system opieki i</a:t>
            </a:r>
            <a:r>
              <a:rPr lang="pl-PL" b="1" dirty="0"/>
              <a:t> </a:t>
            </a:r>
            <a:r>
              <a:rPr lang="pl-PL" dirty="0"/>
              <a:t>pomocy społecznej</a:t>
            </a:r>
          </a:p>
          <a:p>
            <a:pPr marL="540000" indent="0" algn="just">
              <a:buNone/>
            </a:pPr>
            <a:r>
              <a:rPr lang="pl-PL" dirty="0"/>
              <a:t>1.4. Zwiększony poziom dostępności i jakości oferty spędzania czasu wolnego dla mieszkańców</a:t>
            </a:r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Cele operacyjne</a:t>
            </a:r>
          </a:p>
        </p:txBody>
      </p:sp>
    </p:spTree>
    <p:extLst>
      <p:ext uri="{BB962C8B-B14F-4D97-AF65-F5344CB8AC3E}">
        <p14:creationId xmlns:p14="http://schemas.microsoft.com/office/powerpoint/2010/main" xmlns="" val="1672102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x-none" sz="2400" b="1" dirty="0"/>
              <a:t>Cel strategiczny 2. Wysoki poziom kapitału ludzkiego i</a:t>
            </a:r>
            <a:r>
              <a:rPr lang="pl-PL" sz="2400" dirty="0"/>
              <a:t>   </a:t>
            </a:r>
            <a:r>
              <a:rPr lang="x-none" sz="2400" b="1" dirty="0"/>
              <a:t>społecznego posiada dwa przypisane cele operacyjne:</a:t>
            </a:r>
            <a:endParaRPr lang="pl-PL" sz="2400" b="1" dirty="0"/>
          </a:p>
          <a:p>
            <a:pPr marL="399600" indent="0" algn="just">
              <a:buNone/>
            </a:pPr>
            <a:r>
              <a:rPr lang="pl-PL" sz="2400" dirty="0"/>
              <a:t>2.1. Rozwinięty kapitał ludzki</a:t>
            </a:r>
          </a:p>
          <a:p>
            <a:pPr marL="399600" indent="0" algn="just">
              <a:buNone/>
            </a:pPr>
            <a:r>
              <a:rPr lang="pl-PL" sz="2400" dirty="0"/>
              <a:t>2.2. Wysoki poziom kapitału społecznego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10978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x-none" sz="2400" b="1" dirty="0"/>
              <a:t>Cel strategiczny 3. Rozwinięta infrastruktura techniczna:</a:t>
            </a:r>
            <a:endParaRPr lang="pl-PL" sz="2400" b="1" dirty="0"/>
          </a:p>
          <a:p>
            <a:pPr marL="400050" lvl="1" indent="0" algn="just">
              <a:buNone/>
            </a:pPr>
            <a:r>
              <a:rPr lang="pl-PL" sz="2400" dirty="0"/>
              <a:t>3.1. Wzrost poziomu dostępu do infrastruktury technicznej</a:t>
            </a:r>
          </a:p>
          <a:p>
            <a:pPr marL="400050" lvl="1" indent="0" algn="just">
              <a:buNone/>
            </a:pPr>
            <a:r>
              <a:rPr lang="pl-PL" sz="2400" dirty="0"/>
              <a:t>3.2. Wzrost poziomu dostępności komunikacyjnej</a:t>
            </a:r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25744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x-none" sz="2400" b="1" dirty="0"/>
              <a:t>Cel strategiczny 4. Wzrost poziomu wykorzystania istniejących potencjałów:</a:t>
            </a:r>
            <a:endParaRPr lang="pl-PL" sz="2400" b="1" dirty="0"/>
          </a:p>
          <a:p>
            <a:pPr marL="399600" indent="0" algn="just">
              <a:buNone/>
            </a:pPr>
            <a:r>
              <a:rPr lang="pl-PL" sz="2400" dirty="0"/>
              <a:t>4.1. Wysoki poziom zachowania i wykorzystania potencjału przestrzennego</a:t>
            </a:r>
          </a:p>
          <a:p>
            <a:pPr marL="399600" indent="0" algn="just">
              <a:buNone/>
            </a:pPr>
            <a:r>
              <a:rPr lang="pl-PL" sz="2400" dirty="0"/>
              <a:t>4.2. Wysoki poziom zachowania i wykorzystania zasobów przyrodniczych</a:t>
            </a:r>
          </a:p>
          <a:p>
            <a:pPr marL="399600" indent="0" algn="just">
              <a:buNone/>
            </a:pPr>
            <a:r>
              <a:rPr lang="pl-PL" sz="2400" dirty="0"/>
              <a:t>4.3. Wzrost poziomu wykorzystania potencjału turystycznego i </a:t>
            </a:r>
            <a:r>
              <a:rPr lang="pl-PL" sz="2400" dirty="0" err="1"/>
              <a:t>transgranicznego</a:t>
            </a:r>
            <a:endParaRPr lang="pl-PL" sz="2400" dirty="0"/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20100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x-none" b="1" dirty="0"/>
              <a:t>Cel strategiczny 5. Wysoki poziom rozwoju gospodarczego:</a:t>
            </a:r>
            <a:endParaRPr lang="pl-PL" b="1" dirty="0"/>
          </a:p>
          <a:p>
            <a:pPr marL="400050" lvl="1" indent="0" algn="just">
              <a:buNone/>
            </a:pPr>
            <a:r>
              <a:rPr lang="pl-PL" dirty="0"/>
              <a:t>5.1. Wysoki poziom przedsiębiorczości i innowacyjności przedsiębiorstw</a:t>
            </a:r>
          </a:p>
          <a:p>
            <a:pPr marL="400050" lvl="1" indent="0" algn="just">
              <a:buNone/>
            </a:pPr>
            <a:r>
              <a:rPr lang="pl-PL" dirty="0"/>
              <a:t>5.2. Zwiększony poziom wykorzystania zasobów lokalnych do rozwoju gospodarki, w tym rolnictwa i przetwórstwa</a:t>
            </a:r>
          </a:p>
          <a:p>
            <a:pPr marL="400050" lvl="1" indent="0" algn="just">
              <a:buNone/>
            </a:pPr>
            <a:r>
              <a:rPr lang="pl-PL" dirty="0"/>
              <a:t>5.3. Wzrost poziomu wsparcia dla przedsiębiorców</a:t>
            </a:r>
          </a:p>
          <a:p>
            <a:pPr marL="400050" lvl="1" indent="0" algn="just">
              <a:buNone/>
            </a:pPr>
            <a:r>
              <a:rPr lang="pl-PL" dirty="0"/>
              <a:t>5.4. Wzrost poziomu kooperacji</a:t>
            </a:r>
          </a:p>
          <a:p>
            <a:pPr marL="400050" lvl="1" indent="0" algn="just">
              <a:buNone/>
            </a:pPr>
            <a:r>
              <a:rPr lang="pl-PL" dirty="0"/>
              <a:t>5.5. Niski poziom bezrobocia</a:t>
            </a:r>
          </a:p>
          <a:p>
            <a:pPr marL="400050" lvl="1" indent="0" algn="just">
              <a:buNone/>
            </a:pPr>
            <a:r>
              <a:rPr lang="pl-PL" dirty="0"/>
              <a:t>5.6. Rozwinięta i spójna promocja</a:t>
            </a:r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879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zawartości 1"/>
          <p:cNvSpPr>
            <a:spLocks noGrp="1"/>
          </p:cNvSpPr>
          <p:nvPr>
            <p:ph idx="1"/>
          </p:nvPr>
        </p:nvSpPr>
        <p:spPr bwMode="auto">
          <a:xfrm>
            <a:off x="457200" y="3144838"/>
            <a:ext cx="8229600" cy="29813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l-PL" altLang="pl-PL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Dziękujemy bardzo za uwagę!</a:t>
            </a:r>
          </a:p>
        </p:txBody>
      </p:sp>
    </p:spTree>
    <p:extLst>
      <p:ext uri="{BB962C8B-B14F-4D97-AF65-F5344CB8AC3E}">
        <p14:creationId xmlns:p14="http://schemas.microsoft.com/office/powerpoint/2010/main" xmlns="" val="114311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Powstanie Partnerstwa Nyskiego 2020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Logika prac nad Strategią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Uspołecznienie prac nad Strategią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Podsumowanie diagnozy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Misja i wizja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Cele strategiczne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prezentacji</a:t>
            </a:r>
          </a:p>
        </p:txBody>
      </p:sp>
    </p:spTree>
    <p:extLst>
      <p:ext uri="{BB962C8B-B14F-4D97-AF65-F5344CB8AC3E}">
        <p14:creationId xmlns:p14="http://schemas.microsoft.com/office/powerpoint/2010/main" xmlns="" val="4239056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325688"/>
            <a:ext cx="8229600" cy="38004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ResPublic sp. z o. o</a:t>
            </a:r>
            <a:r>
              <a:rPr lang="pl-PL" altLang="pl-PL" sz="36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pl-PL" sz="18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ul. Trębacka 4</a:t>
            </a:r>
          </a:p>
          <a:p>
            <a:pPr mar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00-074 Warszawa</a:t>
            </a:r>
          </a:p>
          <a:p>
            <a:pPr mar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Tel. +48 22 630 98 34</a:t>
            </a:r>
          </a:p>
          <a:p>
            <a:pPr mar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Fax. +48 22 630 95 57</a:t>
            </a:r>
          </a:p>
          <a:p>
            <a:pPr mar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biuro@respublic.pl</a:t>
            </a:r>
          </a:p>
          <a:p>
            <a:pPr mar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www.respublic.pl</a:t>
            </a:r>
          </a:p>
          <a:p>
            <a:pPr marL="0" indent="0" eaLnBrk="1" hangingPunct="1"/>
            <a:endParaRPr lang="pl-PL" altLang="pl-PL">
              <a:ea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12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9303833"/>
              </p:ext>
            </p:extLst>
          </p:nvPr>
        </p:nvGraphicFramePr>
        <p:xfrm>
          <a:off x="468313" y="1341438"/>
          <a:ext cx="8229600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Przyczyny powstania PN2020</a:t>
            </a:r>
          </a:p>
        </p:txBody>
      </p:sp>
    </p:spTree>
    <p:extLst>
      <p:ext uri="{BB962C8B-B14F-4D97-AF65-F5344CB8AC3E}">
        <p14:creationId xmlns:p14="http://schemas.microsoft.com/office/powerpoint/2010/main" xmlns="" val="235158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457200" lvl="0" indent="-457200">
              <a:buFont typeface="+mj-lt"/>
              <a:buAutoNum type="arabicPeriod"/>
            </a:pPr>
            <a:r>
              <a:rPr lang="pl-PL" dirty="0"/>
              <a:t>gmina Nysa – Lider PN2020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powiat nyski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powiat głubczycki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powiat prudnicki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gmina Biała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gmina Branice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gmina Głubczyce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gmina Głuchołazy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gmina Grodków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gmina Kietrz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gmina Korfantów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gmina Lubrza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gmina Łambinowice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gmina Otmuchów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gmina Paczków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gmina Prudnik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dirty="0"/>
              <a:t>gmina Skoroszyce</a:t>
            </a:r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Partnerzy OF PN2020</a:t>
            </a:r>
          </a:p>
        </p:txBody>
      </p:sp>
    </p:spTree>
    <p:extLst>
      <p:ext uri="{BB962C8B-B14F-4D97-AF65-F5344CB8AC3E}">
        <p14:creationId xmlns:p14="http://schemas.microsoft.com/office/powerpoint/2010/main" xmlns="" val="128959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Mapa OF PN2020</a:t>
            </a:r>
          </a:p>
        </p:txBody>
      </p:sp>
      <p:pic>
        <p:nvPicPr>
          <p:cNvPr id="5" name="Symbol zastępczy zawartości 4" descr="C:\Users\Beata Paczek\Downloads\mapa_nowa1.png"/>
          <p:cNvPicPr>
            <a:picLocks noGrp="1"/>
          </p:cNvPicPr>
          <p:nvPr>
            <p:ph idx="1"/>
          </p:nvPr>
        </p:nvPicPr>
        <p:blipFill>
          <a:blip r:embed="rId3" cstate="print"/>
          <a:srcRect l="8871" t="8884" r="36452" b="8656"/>
          <a:stretch>
            <a:fillRect/>
          </a:stretch>
        </p:blipFill>
        <p:spPr bwMode="auto">
          <a:xfrm>
            <a:off x="2492886" y="1123950"/>
            <a:ext cx="447941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0851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pl-PL" sz="2400" dirty="0"/>
              <a:t>Strategia Rozwoju OF PN2020 </a:t>
            </a:r>
            <a:r>
              <a:rPr lang="pl-PL" sz="2400" b="1" dirty="0"/>
              <a:t>(koordynacja: gmina Nysa)</a:t>
            </a:r>
            <a:endParaRPr lang="pl-PL" sz="2400" dirty="0"/>
          </a:p>
          <a:p>
            <a:pPr marL="457200" indent="-457200" algn="just">
              <a:buFont typeface="+mj-lt"/>
              <a:buAutoNum type="arabicPeriod"/>
            </a:pPr>
            <a:r>
              <a:rPr lang="pl-PL" sz="2400" dirty="0"/>
              <a:t>Strategia Rozwoju Transportu OF PN2020 oraz</a:t>
            </a:r>
            <a:r>
              <a:rPr lang="pl-PL" sz="2400" b="1" dirty="0"/>
              <a:t> </a:t>
            </a:r>
            <a:r>
              <a:rPr lang="pl-PL" sz="2400" dirty="0"/>
              <a:t>Koncepcja systemu zintegrowanego transportu publicznego dla OF PN2020 </a:t>
            </a:r>
            <a:r>
              <a:rPr lang="pl-PL" sz="2400" b="1" dirty="0"/>
              <a:t>(koordynacja: powiat nyski)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400" dirty="0"/>
              <a:t>Strategia Rynku Pracy OF PN2020 </a:t>
            </a:r>
            <a:r>
              <a:rPr lang="pl-PL" sz="2400" b="1" dirty="0"/>
              <a:t>(koordynacja: powiat prudnicki)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400" dirty="0"/>
              <a:t>Strategia Rozwoju Społecznego OF PN2020 </a:t>
            </a:r>
            <a:r>
              <a:rPr lang="pl-PL" sz="2400" b="1" dirty="0"/>
              <a:t>(koordynacja: powiat głubczycki)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Produkty projektu</a:t>
            </a:r>
          </a:p>
        </p:txBody>
      </p:sp>
    </p:spTree>
    <p:extLst>
      <p:ext uri="{BB962C8B-B14F-4D97-AF65-F5344CB8AC3E}">
        <p14:creationId xmlns:p14="http://schemas.microsoft.com/office/powerpoint/2010/main" xmlns="" val="254521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50928"/>
              </p:ext>
            </p:extLst>
          </p:nvPr>
        </p:nvGraphicFramePr>
        <p:xfrm>
          <a:off x="1276350" y="1190625"/>
          <a:ext cx="7391399" cy="4405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3" name="Titre 1"/>
          <p:cNvSpPr txBox="1">
            <a:spLocks/>
          </p:cNvSpPr>
          <p:nvPr/>
        </p:nvSpPr>
        <p:spPr bwMode="auto">
          <a:xfrm>
            <a:off x="320675" y="381000"/>
            <a:ext cx="3895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Logika prac nad Strategią</a:t>
            </a:r>
            <a:endParaRPr lang="fr-FR" altLang="pl-PL" sz="20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trzałka w górę i w dół 1"/>
          <p:cNvSpPr/>
          <p:nvPr/>
        </p:nvSpPr>
        <p:spPr>
          <a:xfrm>
            <a:off x="949325" y="1190625"/>
            <a:ext cx="609600" cy="44767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85750" y="2967335"/>
            <a:ext cx="18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+mn-lt"/>
              </a:rPr>
              <a:t>Metoda partycypacyjno-ekspercka</a:t>
            </a:r>
          </a:p>
        </p:txBody>
      </p:sp>
    </p:spTree>
    <p:extLst>
      <p:ext uri="{BB962C8B-B14F-4D97-AF65-F5344CB8AC3E}">
        <p14:creationId xmlns:p14="http://schemas.microsoft.com/office/powerpoint/2010/main" xmlns="" val="191005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72954" y="163773"/>
            <a:ext cx="4183039" cy="983898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Uspołecznienie prac nad Strategią</a:t>
            </a:r>
            <a:endParaRPr lang="fr-FR" sz="2000" b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Badania ankietowe</a:t>
            </a:r>
          </a:p>
          <a:p>
            <a:r>
              <a:rPr lang="pl-PL" dirty="0"/>
              <a:t>Badania fokusowe</a:t>
            </a:r>
          </a:p>
          <a:p>
            <a:r>
              <a:rPr lang="pl-PL" dirty="0"/>
              <a:t>Wywiady indywidualne</a:t>
            </a:r>
          </a:p>
          <a:p>
            <a:r>
              <a:rPr lang="pl-PL" dirty="0"/>
              <a:t>Badanie delfickie</a:t>
            </a:r>
          </a:p>
          <a:p>
            <a:r>
              <a:rPr lang="pl-PL" dirty="0"/>
              <a:t>Spotkania warsztatowe</a:t>
            </a:r>
          </a:p>
          <a:p>
            <a:r>
              <a:rPr lang="pl-PL" dirty="0"/>
              <a:t>Spotkania z mieszkańcami</a:t>
            </a:r>
          </a:p>
          <a:p>
            <a:r>
              <a:rPr lang="pl-PL" dirty="0"/>
              <a:t>Konsultacje X 2015</a:t>
            </a:r>
          </a:p>
        </p:txBody>
      </p:sp>
    </p:spTree>
    <p:extLst>
      <p:ext uri="{BB962C8B-B14F-4D97-AF65-F5344CB8AC3E}">
        <p14:creationId xmlns:p14="http://schemas.microsoft.com/office/powerpoint/2010/main" xmlns="" val="162352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400" dirty="0"/>
              <a:t>Spójność obszaru pod względem występujących problemów i wyzwań, </a:t>
            </a:r>
            <a:r>
              <a:rPr lang="pl-PL" sz="2400"/>
              <a:t>zwłaszcza zmian </a:t>
            </a:r>
            <a:r>
              <a:rPr lang="pl-PL" sz="2400" dirty="0"/>
              <a:t>demograficznych, rozwoju kapitału ludzkiego i</a:t>
            </a:r>
            <a:r>
              <a:rPr lang="pl-PL" sz="2400" b="1" dirty="0"/>
              <a:t> </a:t>
            </a:r>
            <a:r>
              <a:rPr lang="pl-PL" sz="2400" dirty="0"/>
              <a:t>przeciwdziałania bezrobociu</a:t>
            </a:r>
          </a:p>
          <a:p>
            <a:pPr algn="just"/>
            <a:r>
              <a:rPr lang="pl-PL" sz="2400" dirty="0"/>
              <a:t>Wysoki stopień powiązań funkcjonalnych, zarówno na</a:t>
            </a:r>
            <a:r>
              <a:rPr lang="pl-PL" sz="2400" b="1" dirty="0"/>
              <a:t> </a:t>
            </a:r>
            <a:r>
              <a:rPr lang="pl-PL" sz="2400" dirty="0"/>
              <a:t>poziomie wspólnych działań władz samorządowych jak</a:t>
            </a:r>
            <a:r>
              <a:rPr lang="pl-PL" sz="2400" b="1" dirty="0"/>
              <a:t> </a:t>
            </a:r>
            <a:r>
              <a:rPr lang="pl-PL" sz="2400" dirty="0"/>
              <a:t>i mieszkańców</a:t>
            </a:r>
          </a:p>
          <a:p>
            <a:pPr algn="just"/>
            <a:r>
              <a:rPr lang="pl-PL" sz="2400" dirty="0"/>
              <a:t>Uzupełnianie się unikalnych atutów Partnerów</a:t>
            </a:r>
          </a:p>
          <a:p>
            <a:pPr algn="just"/>
            <a:r>
              <a:rPr lang="pl-PL" sz="2400" dirty="0"/>
              <a:t>Zdefiniowane wspólne obszary rozwoju: rozwój społeczny, rynek pracy oraz transport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B3691-88B0-4179-A2DD-F0F5A13D9549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72954" y="163773"/>
            <a:ext cx="4183039" cy="983898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000" b="1" dirty="0">
                <a:ea typeface="Verdana" panose="020B0604030504040204" pitchFamily="34" charset="0"/>
                <a:cs typeface="Verdana" panose="020B0604030504040204" pitchFamily="34" charset="0"/>
              </a:rPr>
              <a:t>Podsumowanie diagnozy</a:t>
            </a:r>
            <a:endParaRPr lang="fr-FR" sz="2000" b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5909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4c420c81-3535-4f0f-8597-be9ce24cf211.mdb"/>
  <p:tag name="ARS_RESPONSE_PERSONNUM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545699BA070F4F99108B05BA0BA6D6" ma:contentTypeVersion="1" ma:contentTypeDescription="Utwórz nowy dokument." ma:contentTypeScope="" ma:versionID="c9deea718fe45e3278421a21916974e8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1e05537039493e50decd21a089f25cd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Planowana data rozpoczęcia" ma:internalName="PublishingStartDate">
      <xsd:simpleType>
        <xsd:restriction base="dms:Unknown"/>
      </xsd:simpleType>
    </xsd:element>
    <xsd:element name="PublishingExpirationDate" ma:index="9" nillable="true" ma:displayName="Planowana data zakończenia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 ma:readOnly="true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B7A22E-E73C-4D1B-8035-8DF26B8863A4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9B662AA-91DF-4774-BA1A-FA6CC65ACB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40260DE-55AC-4E59-982D-12970CDFA6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4780</TotalTime>
  <Words>489</Words>
  <Application>Microsoft Office PowerPoint</Application>
  <PresentationFormat>Pokaz na ekranie (4:3)</PresentationFormat>
  <Paragraphs>134</Paragraphs>
  <Slides>20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Thème Office</vt:lpstr>
      <vt:lpstr>Slajd 1</vt:lpstr>
      <vt:lpstr>Plan prezentacji</vt:lpstr>
      <vt:lpstr>Przyczyny powstania PN2020</vt:lpstr>
      <vt:lpstr>Partnerzy OF PN2020</vt:lpstr>
      <vt:lpstr>Mapa OF PN2020</vt:lpstr>
      <vt:lpstr>Produkty projektu</vt:lpstr>
      <vt:lpstr>Slajd 7</vt:lpstr>
      <vt:lpstr>Slajd 8</vt:lpstr>
      <vt:lpstr>Slajd 9</vt:lpstr>
      <vt:lpstr>Wizja (1)</vt:lpstr>
      <vt:lpstr>Wizja (2)</vt:lpstr>
      <vt:lpstr>Misja</vt:lpstr>
      <vt:lpstr>Cele strategiczne</vt:lpstr>
      <vt:lpstr>Cele operacyjne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Strategia Rozwoju Obszaru Funkcjonalnego Partnerstwo Nyskie 2020</dc:title>
  <dc:creator>Utilisateur de Microsoft Office</dc:creator>
  <cp:lastModifiedBy>Rada Miejska</cp:lastModifiedBy>
  <cp:revision>327</cp:revision>
  <cp:lastPrinted>2015-04-16T19:36:44Z</cp:lastPrinted>
  <dcterms:created xsi:type="dcterms:W3CDTF">2011-11-09T09:46:35Z</dcterms:created>
  <dcterms:modified xsi:type="dcterms:W3CDTF">2016-03-31T10:33:02Z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0x0101000E545699BA070F4F99108B05BA0BA6D6</vt:lpwstr>
  </property>
</Properties>
</file>