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2" r:id="rId3"/>
  </p:sldMasterIdLst>
  <p:notesMasterIdLst>
    <p:notesMasterId r:id="rId18"/>
  </p:notesMasterIdLst>
  <p:sldIdLst>
    <p:sldId id="256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</p:sldIdLst>
  <p:sldSz cx="9144000" cy="6858000" type="screen4x3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7C273-4160-42B0-BEE6-92293965AD6E}" type="doc">
      <dgm:prSet loTypeId="urn:microsoft.com/office/officeart/2005/8/layout/vList3#1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D59ED90B-42B6-4699-928D-6CCAA24DD3BC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Niekorzystne tendencje demograficzne</a:t>
          </a:r>
          <a:endParaRPr lang="pl-PL" b="1" dirty="0">
            <a:latin typeface="+mn-lt"/>
          </a:endParaRPr>
        </a:p>
      </dgm:t>
    </dgm:pt>
    <dgm:pt modelId="{9F2E40AD-3EB0-4E57-ACEE-AD840F3D6B34}" type="parTrans" cxnId="{6262F4D6-599B-4CE8-891F-BC112F9DB6F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E10CA13F-4BD8-4A5F-9228-4AE906729810}" type="sibTrans" cxnId="{6262F4D6-599B-4CE8-891F-BC112F9DB6FC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C2C1A2AE-529E-420A-815B-8C298BDF9A67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Wysoki poziom bezrobocia</a:t>
          </a:r>
          <a:endParaRPr lang="pl-PL" b="1" dirty="0">
            <a:latin typeface="+mn-lt"/>
          </a:endParaRPr>
        </a:p>
      </dgm:t>
    </dgm:pt>
    <dgm:pt modelId="{1380CE5D-B8B8-46AE-AD8C-1C7AF385FA7C}" type="parTrans" cxnId="{65474A71-B623-4888-AE1D-172AB5106FE1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1D8315CC-9259-4752-BA61-07E34CCC9FAA}" type="sibTrans" cxnId="{65474A71-B623-4888-AE1D-172AB5106FE1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676877C-F8FE-4B46-B10B-ED8580260890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Zły stan techniczny niektórych obiektów infrastruktury sportu i rekreacji oraz instytucji kultury</a:t>
          </a:r>
          <a:endParaRPr lang="pl-PL" b="1" dirty="0">
            <a:latin typeface="+mn-lt"/>
          </a:endParaRPr>
        </a:p>
      </dgm:t>
    </dgm:pt>
    <dgm:pt modelId="{520155D9-9847-4946-ADAE-F70967629EDA}" type="parTrans" cxnId="{8E29FB3B-CBE0-4EC1-895E-E1A26A3F8AC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35FF8BE3-99DA-402B-8C8D-CAE4812EA06C}" type="sibTrans" cxnId="{8E29FB3B-CBE0-4EC1-895E-E1A26A3F8AC8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9ACD408F-48C5-4895-8CB1-5687CB1DF2D6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Zły stan techniczny niektórych obiektów pomocy społecznej i ich nierównomierne rozłożenie na terenie OF PN2020</a:t>
          </a:r>
          <a:endParaRPr lang="pl-PL" b="1" dirty="0">
            <a:latin typeface="+mn-lt"/>
          </a:endParaRPr>
        </a:p>
      </dgm:t>
    </dgm:pt>
    <dgm:pt modelId="{899E62A8-B9C3-40A4-A074-895370434938}" type="parTrans" cxnId="{2A28941B-6110-4999-88FE-04ABF932CCD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2EF09825-64D1-4E30-BE8E-6A82EBF9277A}" type="sibTrans" cxnId="{2A28941B-6110-4999-88FE-04ABF932CCD9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D3F07384-23D5-474F-8D30-82EE96E891C2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Braki w infrastrukturze oświaty, szczególnie w mniejszych miejscowościach</a:t>
          </a:r>
          <a:endParaRPr lang="pl-PL" b="1" dirty="0">
            <a:latin typeface="+mn-lt"/>
          </a:endParaRPr>
        </a:p>
      </dgm:t>
    </dgm:pt>
    <dgm:pt modelId="{4F0BA565-B7E1-410B-9ECB-3B74AC6882D8}" type="parTrans" cxnId="{76B00587-7F8D-47E4-84E0-5E2A8F5967EB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1CB8629E-A86D-4378-AFA2-1279B49E2F6F}" type="sibTrans" cxnId="{76B00587-7F8D-47E4-84E0-5E2A8F5967EB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BAB8E18C-9F57-4CAC-AC9B-FD2FF922FBD0}">
      <dgm:prSet/>
      <dgm:spPr/>
      <dgm:t>
        <a:bodyPr/>
        <a:lstStyle/>
        <a:p>
          <a:pPr rtl="0"/>
          <a:r>
            <a:rPr lang="pl-PL" b="1" dirty="0" smtClean="0">
              <a:latin typeface="+mn-lt"/>
            </a:rPr>
            <a:t>Niska dostępność usług medycznych</a:t>
          </a:r>
          <a:endParaRPr lang="pl-PL" b="1" dirty="0">
            <a:latin typeface="+mn-lt"/>
          </a:endParaRPr>
        </a:p>
      </dgm:t>
    </dgm:pt>
    <dgm:pt modelId="{A31A181F-879E-4595-8C19-6EDA378EFB85}" type="parTrans" cxnId="{9845E4C8-6A4C-4686-9E13-FE43C6AAA832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1ADFEBC6-DF76-40E1-96C6-2636FE1F5168}" type="sibTrans" cxnId="{9845E4C8-6A4C-4686-9E13-FE43C6AAA832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EA902AD2-5B0A-46EF-B5D2-17370229A529}">
      <dgm:prSet/>
      <dgm:spPr/>
      <dgm:t>
        <a:bodyPr/>
        <a:lstStyle/>
        <a:p>
          <a:pPr algn="l" rtl="0"/>
          <a:r>
            <a:rPr lang="pl-PL" b="1" dirty="0" smtClean="0">
              <a:latin typeface="+mn-lt"/>
            </a:rPr>
            <a:t>Niekorzystne warunki mieszkaniowe zarówno w perspektywie pierwotnego i wtórnego rynku nieruchomości,   jak i aspektu technicznej wartości zamieszkanych obiektów.</a:t>
          </a:r>
          <a:endParaRPr lang="pl-PL" b="1" dirty="0">
            <a:latin typeface="+mn-lt"/>
          </a:endParaRPr>
        </a:p>
      </dgm:t>
    </dgm:pt>
    <dgm:pt modelId="{2ABD1E69-C7C1-466A-B91C-300E26D2F09B}" type="parTrans" cxnId="{ECB29F51-4EF7-4D35-8566-EBA3EB8B6476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ADBDF338-630B-4E66-B901-CDA218D842BD}" type="sibTrans" cxnId="{ECB29F51-4EF7-4D35-8566-EBA3EB8B6476}">
      <dgm:prSet/>
      <dgm:spPr/>
      <dgm:t>
        <a:bodyPr/>
        <a:lstStyle/>
        <a:p>
          <a:endParaRPr lang="pl-PL">
            <a:latin typeface="+mn-lt"/>
          </a:endParaRPr>
        </a:p>
      </dgm:t>
    </dgm:pt>
    <dgm:pt modelId="{A6C57838-DBCD-4E3D-A3AB-D25EE9589568}" type="pres">
      <dgm:prSet presAssocID="{5E87C273-4160-42B0-BEE6-92293965AD6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FFB3ADE-B384-48E7-A2F6-49524820B39D}" type="pres">
      <dgm:prSet presAssocID="{D59ED90B-42B6-4699-928D-6CCAA24DD3BC}" presName="composite" presStyleCnt="0"/>
      <dgm:spPr/>
      <dgm:t>
        <a:bodyPr/>
        <a:lstStyle/>
        <a:p>
          <a:endParaRPr lang="pl-PL"/>
        </a:p>
      </dgm:t>
    </dgm:pt>
    <dgm:pt modelId="{A2646BBC-2C91-44C4-8848-EC06D798D8D3}" type="pres">
      <dgm:prSet presAssocID="{D59ED90B-42B6-4699-928D-6CCAA24DD3BC}" presName="imgShp" presStyleLbl="fgImgPlace1" presStyleIdx="0" presStyleCnt="7" custScaleX="198358" custScaleY="187105" custLinFactX="-176821" custLinFactNeighborX="-200000" custLinFactNeighborY="-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6FF6B3B-3D9F-4393-95A5-D463F8F8259F}" type="pres">
      <dgm:prSet presAssocID="{D59ED90B-42B6-4699-928D-6CCAA24DD3BC}" presName="txShp" presStyleLbl="node1" presStyleIdx="0" presStyleCnt="7" custLinFactNeighborX="-17338" custLinFactNeighborY="316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421782-4CFF-4A20-8180-180BAB49B25A}" type="pres">
      <dgm:prSet presAssocID="{E10CA13F-4BD8-4A5F-9228-4AE906729810}" presName="spacing" presStyleCnt="0"/>
      <dgm:spPr/>
      <dgm:t>
        <a:bodyPr/>
        <a:lstStyle/>
        <a:p>
          <a:endParaRPr lang="pl-PL"/>
        </a:p>
      </dgm:t>
    </dgm:pt>
    <dgm:pt modelId="{48F523FD-84B5-46CD-9765-8587AB1C8F8B}" type="pres">
      <dgm:prSet presAssocID="{C2C1A2AE-529E-420A-815B-8C298BDF9A67}" presName="composite" presStyleCnt="0"/>
      <dgm:spPr/>
      <dgm:t>
        <a:bodyPr/>
        <a:lstStyle/>
        <a:p>
          <a:endParaRPr lang="pl-PL"/>
        </a:p>
      </dgm:t>
    </dgm:pt>
    <dgm:pt modelId="{D31B1297-28BA-4A17-9B34-AD74AD668626}" type="pres">
      <dgm:prSet presAssocID="{C2C1A2AE-529E-420A-815B-8C298BDF9A67}" presName="imgShp" presStyleLbl="fgImgPlace1" presStyleIdx="1" presStyleCnt="7" custScaleX="194786" custScaleY="185704" custLinFactNeighborX="-45717" custLinFactNeighborY="-221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E5D1B996-8551-4B06-A659-FC1AC24738B4}" type="pres">
      <dgm:prSet presAssocID="{C2C1A2AE-529E-420A-815B-8C298BDF9A67}" presName="txShp" presStyleLbl="node1" presStyleIdx="1" presStyleCnt="7" custLinFactNeighborX="-1000" custLinFactNeighborY="-2211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4A6033-358D-4A30-A161-AED1E060D2D0}" type="pres">
      <dgm:prSet presAssocID="{1D8315CC-9259-4752-BA61-07E34CCC9FAA}" presName="spacing" presStyleCnt="0"/>
      <dgm:spPr/>
      <dgm:t>
        <a:bodyPr/>
        <a:lstStyle/>
        <a:p>
          <a:endParaRPr lang="pl-PL"/>
        </a:p>
      </dgm:t>
    </dgm:pt>
    <dgm:pt modelId="{C51D6291-A254-4DBD-A1CB-4A8745D0E695}" type="pres">
      <dgm:prSet presAssocID="{3676877C-F8FE-4B46-B10B-ED8580260890}" presName="composite" presStyleCnt="0"/>
      <dgm:spPr/>
      <dgm:t>
        <a:bodyPr/>
        <a:lstStyle/>
        <a:p>
          <a:endParaRPr lang="pl-PL"/>
        </a:p>
      </dgm:t>
    </dgm:pt>
    <dgm:pt modelId="{C303C3A1-548E-450A-BAF5-423923012CCC}" type="pres">
      <dgm:prSet presAssocID="{3676877C-F8FE-4B46-B10B-ED8580260890}" presName="imgShp" presStyleLbl="fgImgPlace1" presStyleIdx="2" presStyleCnt="7" custScaleX="183622" custScaleY="177674" custLinFactX="-180505" custLinFactNeighborX="-200000" custLinFactNeighborY="-3159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AF916F9-8C94-4512-A236-28917CBD9B83}" type="pres">
      <dgm:prSet presAssocID="{3676877C-F8FE-4B46-B10B-ED8580260890}" presName="txShp" presStyleLbl="node1" presStyleIdx="2" presStyleCnt="7" custLinFactNeighborX="-20673" custLinFactNeighborY="-2843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75C3872-0E56-4719-BAC6-39EBF3A458DF}" type="pres">
      <dgm:prSet presAssocID="{35FF8BE3-99DA-402B-8C8D-CAE4812EA06C}" presName="spacing" presStyleCnt="0"/>
      <dgm:spPr/>
      <dgm:t>
        <a:bodyPr/>
        <a:lstStyle/>
        <a:p>
          <a:endParaRPr lang="pl-PL"/>
        </a:p>
      </dgm:t>
    </dgm:pt>
    <dgm:pt modelId="{3E66C882-D9A6-49DF-BD96-68927C25E81B}" type="pres">
      <dgm:prSet presAssocID="{9ACD408F-48C5-4895-8CB1-5687CB1DF2D6}" presName="composite" presStyleCnt="0"/>
      <dgm:spPr/>
      <dgm:t>
        <a:bodyPr/>
        <a:lstStyle/>
        <a:p>
          <a:endParaRPr lang="pl-PL"/>
        </a:p>
      </dgm:t>
    </dgm:pt>
    <dgm:pt modelId="{9A691C09-BDF8-461C-9DB3-98F5ED9E5E80}" type="pres">
      <dgm:prSet presAssocID="{9ACD408F-48C5-4895-8CB1-5687CB1DF2D6}" presName="imgShp" presStyleLbl="fgImgPlace1" presStyleIdx="3" presStyleCnt="7" custScaleX="207383" custScaleY="201244" custLinFactNeighborX="-45871" custLinFactNeighborY="-3729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EC0B7C4-8DEB-489B-8C8E-376EF8FB54A1}" type="pres">
      <dgm:prSet presAssocID="{9ACD408F-48C5-4895-8CB1-5687CB1DF2D6}" presName="txShp" presStyleLbl="node1" presStyleIdx="3" presStyleCnt="7" custScaleX="103730" custLinFactNeighborX="1834" custLinFactNeighborY="-3228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F2A4BAE-8457-4686-8636-F5C70FE97058}" type="pres">
      <dgm:prSet presAssocID="{2EF09825-64D1-4E30-BE8E-6A82EBF9277A}" presName="spacing" presStyleCnt="0"/>
      <dgm:spPr/>
      <dgm:t>
        <a:bodyPr/>
        <a:lstStyle/>
        <a:p>
          <a:endParaRPr lang="pl-PL"/>
        </a:p>
      </dgm:t>
    </dgm:pt>
    <dgm:pt modelId="{604E4948-F696-4938-8E03-14EFD9C59668}" type="pres">
      <dgm:prSet presAssocID="{D3F07384-23D5-474F-8D30-82EE96E891C2}" presName="composite" presStyleCnt="0"/>
      <dgm:spPr/>
      <dgm:t>
        <a:bodyPr/>
        <a:lstStyle/>
        <a:p>
          <a:endParaRPr lang="pl-PL"/>
        </a:p>
      </dgm:t>
    </dgm:pt>
    <dgm:pt modelId="{15A1C2C1-927B-4ED2-92AC-C988834083E9}" type="pres">
      <dgm:prSet presAssocID="{D3F07384-23D5-474F-8D30-82EE96E891C2}" presName="imgShp" presStyleLbl="fgImgPlace1" presStyleIdx="4" presStyleCnt="7" custScaleX="211372" custScaleY="187022" custLinFactX="-197860" custLinFactNeighborX="-200000" custLinFactNeighborY="-13674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FF8ECDC5-7CFA-4633-A428-91B1A3D1DE58}" type="pres">
      <dgm:prSet presAssocID="{D3F07384-23D5-474F-8D30-82EE96E891C2}" presName="txShp" presStyleLbl="node1" presStyleIdx="4" presStyleCnt="7" custLinFactNeighborX="-17838" custLinFactNeighborY="-16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DE7B0E-714D-4146-A51B-F8CC2AE0266F}" type="pres">
      <dgm:prSet presAssocID="{1CB8629E-A86D-4378-AFA2-1279B49E2F6F}" presName="spacing" presStyleCnt="0"/>
      <dgm:spPr/>
      <dgm:t>
        <a:bodyPr/>
        <a:lstStyle/>
        <a:p>
          <a:endParaRPr lang="pl-PL"/>
        </a:p>
      </dgm:t>
    </dgm:pt>
    <dgm:pt modelId="{9E09F83F-3873-4959-B105-831D1496CD32}" type="pres">
      <dgm:prSet presAssocID="{BAB8E18C-9F57-4CAC-AC9B-FD2FF922FBD0}" presName="composite" presStyleCnt="0"/>
      <dgm:spPr/>
      <dgm:t>
        <a:bodyPr/>
        <a:lstStyle/>
        <a:p>
          <a:endParaRPr lang="pl-PL"/>
        </a:p>
      </dgm:t>
    </dgm:pt>
    <dgm:pt modelId="{B13392B5-2DAA-4BBE-94F7-1E5D9D87E6D1}" type="pres">
      <dgm:prSet presAssocID="{BAB8E18C-9F57-4CAC-AC9B-FD2FF922FBD0}" presName="imgShp" presStyleLbl="fgImgPlace1" presStyleIdx="5" presStyleCnt="7" custScaleX="213429" custScaleY="201346" custLinFactNeighborX="-44269" custLinFactNeighborY="-32530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B66354EC-8951-4D21-A26E-645C95FEA55E}" type="pres">
      <dgm:prSet presAssocID="{BAB8E18C-9F57-4CAC-AC9B-FD2FF922FBD0}" presName="txShp" presStyleLbl="node1" presStyleIdx="5" presStyleCnt="7" custLinFactNeighborX="167" custLinFactNeighborY="-236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ACAFD2-C0DC-4072-A492-D62EA6E9463D}" type="pres">
      <dgm:prSet presAssocID="{1ADFEBC6-DF76-40E1-96C6-2636FE1F5168}" presName="spacing" presStyleCnt="0"/>
      <dgm:spPr/>
      <dgm:t>
        <a:bodyPr/>
        <a:lstStyle/>
        <a:p>
          <a:endParaRPr lang="pl-PL"/>
        </a:p>
      </dgm:t>
    </dgm:pt>
    <dgm:pt modelId="{A3448752-9357-4999-8DB6-E7CF8404BE29}" type="pres">
      <dgm:prSet presAssocID="{EA902AD2-5B0A-46EF-B5D2-17370229A529}" presName="composite" presStyleCnt="0"/>
      <dgm:spPr/>
      <dgm:t>
        <a:bodyPr/>
        <a:lstStyle/>
        <a:p>
          <a:endParaRPr lang="pl-PL"/>
        </a:p>
      </dgm:t>
    </dgm:pt>
    <dgm:pt modelId="{010B3DCA-2A72-4C12-A971-A1F88BE90B73}" type="pres">
      <dgm:prSet presAssocID="{EA902AD2-5B0A-46EF-B5D2-17370229A529}" presName="imgShp" presStyleLbl="fgImgPlace1" presStyleIdx="6" presStyleCnt="7" custScaleX="225699" custScaleY="191672" custLinFactX="-151714" custLinFactNeighborX="-200000" custLinFactNeighborY="-27132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748745D3-4E53-49A9-B4E9-248CAA92E947}" type="pres">
      <dgm:prSet presAssocID="{EA902AD2-5B0A-46EF-B5D2-17370229A529}" presName="txShp" presStyleLbl="node1" presStyleIdx="6" presStyleCnt="7" custScaleY="111664" custLinFactNeighborX="-14038" custLinFactNeighborY="-2784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5474A71-B623-4888-AE1D-172AB5106FE1}" srcId="{5E87C273-4160-42B0-BEE6-92293965AD6E}" destId="{C2C1A2AE-529E-420A-815B-8C298BDF9A67}" srcOrd="1" destOrd="0" parTransId="{1380CE5D-B8B8-46AE-AD8C-1C7AF385FA7C}" sibTransId="{1D8315CC-9259-4752-BA61-07E34CCC9FAA}"/>
    <dgm:cxn modelId="{83804F5D-D0C5-41DC-8AC8-808E97ECBB43}" type="presOf" srcId="{D59ED90B-42B6-4699-928D-6CCAA24DD3BC}" destId="{F6FF6B3B-3D9F-4393-95A5-D463F8F8259F}" srcOrd="0" destOrd="0" presId="urn:microsoft.com/office/officeart/2005/8/layout/vList3#1"/>
    <dgm:cxn modelId="{8E29FB3B-CBE0-4EC1-895E-E1A26A3F8AC8}" srcId="{5E87C273-4160-42B0-BEE6-92293965AD6E}" destId="{3676877C-F8FE-4B46-B10B-ED8580260890}" srcOrd="2" destOrd="0" parTransId="{520155D9-9847-4946-ADAE-F70967629EDA}" sibTransId="{35FF8BE3-99DA-402B-8C8D-CAE4812EA06C}"/>
    <dgm:cxn modelId="{ECB29F51-4EF7-4D35-8566-EBA3EB8B6476}" srcId="{5E87C273-4160-42B0-BEE6-92293965AD6E}" destId="{EA902AD2-5B0A-46EF-B5D2-17370229A529}" srcOrd="6" destOrd="0" parTransId="{2ABD1E69-C7C1-466A-B91C-300E26D2F09B}" sibTransId="{ADBDF338-630B-4E66-B901-CDA218D842BD}"/>
    <dgm:cxn modelId="{0EF8A4E4-FBBE-40E6-A9F7-70EC60CDADF0}" type="presOf" srcId="{3676877C-F8FE-4B46-B10B-ED8580260890}" destId="{7AF916F9-8C94-4512-A236-28917CBD9B83}" srcOrd="0" destOrd="0" presId="urn:microsoft.com/office/officeart/2005/8/layout/vList3#1"/>
    <dgm:cxn modelId="{9845E4C8-6A4C-4686-9E13-FE43C6AAA832}" srcId="{5E87C273-4160-42B0-BEE6-92293965AD6E}" destId="{BAB8E18C-9F57-4CAC-AC9B-FD2FF922FBD0}" srcOrd="5" destOrd="0" parTransId="{A31A181F-879E-4595-8C19-6EDA378EFB85}" sibTransId="{1ADFEBC6-DF76-40E1-96C6-2636FE1F5168}"/>
    <dgm:cxn modelId="{6860B8E1-7720-43B0-A62A-0C5B84921148}" type="presOf" srcId="{EA902AD2-5B0A-46EF-B5D2-17370229A529}" destId="{748745D3-4E53-49A9-B4E9-248CAA92E947}" srcOrd="0" destOrd="0" presId="urn:microsoft.com/office/officeart/2005/8/layout/vList3#1"/>
    <dgm:cxn modelId="{76B00587-7F8D-47E4-84E0-5E2A8F5967EB}" srcId="{5E87C273-4160-42B0-BEE6-92293965AD6E}" destId="{D3F07384-23D5-474F-8D30-82EE96E891C2}" srcOrd="4" destOrd="0" parTransId="{4F0BA565-B7E1-410B-9ECB-3B74AC6882D8}" sibTransId="{1CB8629E-A86D-4378-AFA2-1279B49E2F6F}"/>
    <dgm:cxn modelId="{C2DDC2FF-2AF1-48B9-85ED-B20AAF999EB1}" type="presOf" srcId="{9ACD408F-48C5-4895-8CB1-5687CB1DF2D6}" destId="{BEC0B7C4-8DEB-489B-8C8E-376EF8FB54A1}" srcOrd="0" destOrd="0" presId="urn:microsoft.com/office/officeart/2005/8/layout/vList3#1"/>
    <dgm:cxn modelId="{6C8BBB39-B50A-4C53-B61F-58C7ABC27F5E}" type="presOf" srcId="{C2C1A2AE-529E-420A-815B-8C298BDF9A67}" destId="{E5D1B996-8551-4B06-A659-FC1AC24738B4}" srcOrd="0" destOrd="0" presId="urn:microsoft.com/office/officeart/2005/8/layout/vList3#1"/>
    <dgm:cxn modelId="{5E59B1A8-1482-4D91-AAA8-66ED67FD09FA}" type="presOf" srcId="{5E87C273-4160-42B0-BEE6-92293965AD6E}" destId="{A6C57838-DBCD-4E3D-A3AB-D25EE9589568}" srcOrd="0" destOrd="0" presId="urn:microsoft.com/office/officeart/2005/8/layout/vList3#1"/>
    <dgm:cxn modelId="{6262F4D6-599B-4CE8-891F-BC112F9DB6FC}" srcId="{5E87C273-4160-42B0-BEE6-92293965AD6E}" destId="{D59ED90B-42B6-4699-928D-6CCAA24DD3BC}" srcOrd="0" destOrd="0" parTransId="{9F2E40AD-3EB0-4E57-ACEE-AD840F3D6B34}" sibTransId="{E10CA13F-4BD8-4A5F-9228-4AE906729810}"/>
    <dgm:cxn modelId="{59647915-1F06-45DC-8A43-406D5CD6355C}" type="presOf" srcId="{D3F07384-23D5-474F-8D30-82EE96E891C2}" destId="{FF8ECDC5-7CFA-4633-A428-91B1A3D1DE58}" srcOrd="0" destOrd="0" presId="urn:microsoft.com/office/officeart/2005/8/layout/vList3#1"/>
    <dgm:cxn modelId="{2A28941B-6110-4999-88FE-04ABF932CCD9}" srcId="{5E87C273-4160-42B0-BEE6-92293965AD6E}" destId="{9ACD408F-48C5-4895-8CB1-5687CB1DF2D6}" srcOrd="3" destOrd="0" parTransId="{899E62A8-B9C3-40A4-A074-895370434938}" sibTransId="{2EF09825-64D1-4E30-BE8E-6A82EBF9277A}"/>
    <dgm:cxn modelId="{DEDA7C96-0607-40F9-B29D-5D1A7FE5AD5A}" type="presOf" srcId="{BAB8E18C-9F57-4CAC-AC9B-FD2FF922FBD0}" destId="{B66354EC-8951-4D21-A26E-645C95FEA55E}" srcOrd="0" destOrd="0" presId="urn:microsoft.com/office/officeart/2005/8/layout/vList3#1"/>
    <dgm:cxn modelId="{D5DEF4E6-7821-453E-97F3-E6100EAF704C}" type="presParOf" srcId="{A6C57838-DBCD-4E3D-A3AB-D25EE9589568}" destId="{5FFB3ADE-B384-48E7-A2F6-49524820B39D}" srcOrd="0" destOrd="0" presId="urn:microsoft.com/office/officeart/2005/8/layout/vList3#1"/>
    <dgm:cxn modelId="{4F0EAAC2-41B3-4BB4-9277-3707C6EDD568}" type="presParOf" srcId="{5FFB3ADE-B384-48E7-A2F6-49524820B39D}" destId="{A2646BBC-2C91-44C4-8848-EC06D798D8D3}" srcOrd="0" destOrd="0" presId="urn:microsoft.com/office/officeart/2005/8/layout/vList3#1"/>
    <dgm:cxn modelId="{29D2FF1E-F2AC-4C83-AC3F-DEA16F6CCFD0}" type="presParOf" srcId="{5FFB3ADE-B384-48E7-A2F6-49524820B39D}" destId="{F6FF6B3B-3D9F-4393-95A5-D463F8F8259F}" srcOrd="1" destOrd="0" presId="urn:microsoft.com/office/officeart/2005/8/layout/vList3#1"/>
    <dgm:cxn modelId="{6FE70ACE-075C-41DC-BFB2-50F18DC65C11}" type="presParOf" srcId="{A6C57838-DBCD-4E3D-A3AB-D25EE9589568}" destId="{70421782-4CFF-4A20-8180-180BAB49B25A}" srcOrd="1" destOrd="0" presId="urn:microsoft.com/office/officeart/2005/8/layout/vList3#1"/>
    <dgm:cxn modelId="{629D0C28-6280-4DFD-9B0A-2556D0807B0C}" type="presParOf" srcId="{A6C57838-DBCD-4E3D-A3AB-D25EE9589568}" destId="{48F523FD-84B5-46CD-9765-8587AB1C8F8B}" srcOrd="2" destOrd="0" presId="urn:microsoft.com/office/officeart/2005/8/layout/vList3#1"/>
    <dgm:cxn modelId="{1883C3D8-B899-47B9-AD59-5488565687F1}" type="presParOf" srcId="{48F523FD-84B5-46CD-9765-8587AB1C8F8B}" destId="{D31B1297-28BA-4A17-9B34-AD74AD668626}" srcOrd="0" destOrd="0" presId="urn:microsoft.com/office/officeart/2005/8/layout/vList3#1"/>
    <dgm:cxn modelId="{193BC970-B5BE-44FC-BE4D-DA3012A69758}" type="presParOf" srcId="{48F523FD-84B5-46CD-9765-8587AB1C8F8B}" destId="{E5D1B996-8551-4B06-A659-FC1AC24738B4}" srcOrd="1" destOrd="0" presId="urn:microsoft.com/office/officeart/2005/8/layout/vList3#1"/>
    <dgm:cxn modelId="{B5AD62FC-96C7-4284-8F06-72D2BBC8E6E8}" type="presParOf" srcId="{A6C57838-DBCD-4E3D-A3AB-D25EE9589568}" destId="{EB4A6033-358D-4A30-A161-AED1E060D2D0}" srcOrd="3" destOrd="0" presId="urn:microsoft.com/office/officeart/2005/8/layout/vList3#1"/>
    <dgm:cxn modelId="{8B1ED085-8C37-402A-814F-12C4B5BD56F5}" type="presParOf" srcId="{A6C57838-DBCD-4E3D-A3AB-D25EE9589568}" destId="{C51D6291-A254-4DBD-A1CB-4A8745D0E695}" srcOrd="4" destOrd="0" presId="urn:microsoft.com/office/officeart/2005/8/layout/vList3#1"/>
    <dgm:cxn modelId="{6B27FAE9-1CAA-47BF-BDF7-9689A632FF79}" type="presParOf" srcId="{C51D6291-A254-4DBD-A1CB-4A8745D0E695}" destId="{C303C3A1-548E-450A-BAF5-423923012CCC}" srcOrd="0" destOrd="0" presId="urn:microsoft.com/office/officeart/2005/8/layout/vList3#1"/>
    <dgm:cxn modelId="{5C5EA5C5-647B-403A-B87F-F1372B91B9B7}" type="presParOf" srcId="{C51D6291-A254-4DBD-A1CB-4A8745D0E695}" destId="{7AF916F9-8C94-4512-A236-28917CBD9B83}" srcOrd="1" destOrd="0" presId="urn:microsoft.com/office/officeart/2005/8/layout/vList3#1"/>
    <dgm:cxn modelId="{10AFC74B-EDD5-4FAD-826C-BFF94DDFB587}" type="presParOf" srcId="{A6C57838-DBCD-4E3D-A3AB-D25EE9589568}" destId="{775C3872-0E56-4719-BAC6-39EBF3A458DF}" srcOrd="5" destOrd="0" presId="urn:microsoft.com/office/officeart/2005/8/layout/vList3#1"/>
    <dgm:cxn modelId="{2A525E7A-324E-42D2-AEB4-55A7686967E9}" type="presParOf" srcId="{A6C57838-DBCD-4E3D-A3AB-D25EE9589568}" destId="{3E66C882-D9A6-49DF-BD96-68927C25E81B}" srcOrd="6" destOrd="0" presId="urn:microsoft.com/office/officeart/2005/8/layout/vList3#1"/>
    <dgm:cxn modelId="{56F772D9-962B-4041-B0F7-54AB416E9546}" type="presParOf" srcId="{3E66C882-D9A6-49DF-BD96-68927C25E81B}" destId="{9A691C09-BDF8-461C-9DB3-98F5ED9E5E80}" srcOrd="0" destOrd="0" presId="urn:microsoft.com/office/officeart/2005/8/layout/vList3#1"/>
    <dgm:cxn modelId="{492B804F-5580-4879-BE75-1035D7128444}" type="presParOf" srcId="{3E66C882-D9A6-49DF-BD96-68927C25E81B}" destId="{BEC0B7C4-8DEB-489B-8C8E-376EF8FB54A1}" srcOrd="1" destOrd="0" presId="urn:microsoft.com/office/officeart/2005/8/layout/vList3#1"/>
    <dgm:cxn modelId="{FC9B5352-1E09-4075-84E4-6468C6609E38}" type="presParOf" srcId="{A6C57838-DBCD-4E3D-A3AB-D25EE9589568}" destId="{5F2A4BAE-8457-4686-8636-F5C70FE97058}" srcOrd="7" destOrd="0" presId="urn:microsoft.com/office/officeart/2005/8/layout/vList3#1"/>
    <dgm:cxn modelId="{2DAE6ABB-423E-4526-8861-10154AD3F50C}" type="presParOf" srcId="{A6C57838-DBCD-4E3D-A3AB-D25EE9589568}" destId="{604E4948-F696-4938-8E03-14EFD9C59668}" srcOrd="8" destOrd="0" presId="urn:microsoft.com/office/officeart/2005/8/layout/vList3#1"/>
    <dgm:cxn modelId="{84D55BF7-0A7A-4A11-B380-179FDD012E0F}" type="presParOf" srcId="{604E4948-F696-4938-8E03-14EFD9C59668}" destId="{15A1C2C1-927B-4ED2-92AC-C988834083E9}" srcOrd="0" destOrd="0" presId="urn:microsoft.com/office/officeart/2005/8/layout/vList3#1"/>
    <dgm:cxn modelId="{DBB0F7AD-59A8-4185-AA75-2BEA74794DC4}" type="presParOf" srcId="{604E4948-F696-4938-8E03-14EFD9C59668}" destId="{FF8ECDC5-7CFA-4633-A428-91B1A3D1DE58}" srcOrd="1" destOrd="0" presId="urn:microsoft.com/office/officeart/2005/8/layout/vList3#1"/>
    <dgm:cxn modelId="{44A704CB-B261-4294-A9C1-AFB93A507205}" type="presParOf" srcId="{A6C57838-DBCD-4E3D-A3AB-D25EE9589568}" destId="{27DE7B0E-714D-4146-A51B-F8CC2AE0266F}" srcOrd="9" destOrd="0" presId="urn:microsoft.com/office/officeart/2005/8/layout/vList3#1"/>
    <dgm:cxn modelId="{CD93EE0E-BAF0-49D9-9896-264F8570CF50}" type="presParOf" srcId="{A6C57838-DBCD-4E3D-A3AB-D25EE9589568}" destId="{9E09F83F-3873-4959-B105-831D1496CD32}" srcOrd="10" destOrd="0" presId="urn:microsoft.com/office/officeart/2005/8/layout/vList3#1"/>
    <dgm:cxn modelId="{62B16FD5-6007-4A0E-B9BD-20F6DDE1BC5F}" type="presParOf" srcId="{9E09F83F-3873-4959-B105-831D1496CD32}" destId="{B13392B5-2DAA-4BBE-94F7-1E5D9D87E6D1}" srcOrd="0" destOrd="0" presId="urn:microsoft.com/office/officeart/2005/8/layout/vList3#1"/>
    <dgm:cxn modelId="{AC4D40DB-9C46-4A9C-83EA-AD6CE53005BC}" type="presParOf" srcId="{9E09F83F-3873-4959-B105-831D1496CD32}" destId="{B66354EC-8951-4D21-A26E-645C95FEA55E}" srcOrd="1" destOrd="0" presId="urn:microsoft.com/office/officeart/2005/8/layout/vList3#1"/>
    <dgm:cxn modelId="{E918D7B0-63C8-4809-B085-536A2CA26A94}" type="presParOf" srcId="{A6C57838-DBCD-4E3D-A3AB-D25EE9589568}" destId="{41ACAFD2-C0DC-4072-A492-D62EA6E9463D}" srcOrd="11" destOrd="0" presId="urn:microsoft.com/office/officeart/2005/8/layout/vList3#1"/>
    <dgm:cxn modelId="{CDA2C0F1-8D73-4CDE-A0EE-CF710FAD14D3}" type="presParOf" srcId="{A6C57838-DBCD-4E3D-A3AB-D25EE9589568}" destId="{A3448752-9357-4999-8DB6-E7CF8404BE29}" srcOrd="12" destOrd="0" presId="urn:microsoft.com/office/officeart/2005/8/layout/vList3#1"/>
    <dgm:cxn modelId="{5E8BEA56-68FE-4C94-88BD-598CC32DA10B}" type="presParOf" srcId="{A3448752-9357-4999-8DB6-E7CF8404BE29}" destId="{010B3DCA-2A72-4C12-A971-A1F88BE90B73}" srcOrd="0" destOrd="0" presId="urn:microsoft.com/office/officeart/2005/8/layout/vList3#1"/>
    <dgm:cxn modelId="{949EF311-9A54-42D7-8168-45F575CC0B67}" type="presParOf" srcId="{A3448752-9357-4999-8DB6-E7CF8404BE29}" destId="{748745D3-4E53-49A9-B4E9-248CAA92E947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1B8A8-3A46-4556-B59F-1BC710CD2CF6}" type="doc">
      <dgm:prSet loTypeId="urn:microsoft.com/office/officeart/2005/8/layout/radial3" loCatId="relationship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pl-PL"/>
        </a:p>
      </dgm:t>
    </dgm:pt>
    <dgm:pt modelId="{D3CBE91A-81AC-4D7B-A814-CB3CB63248C9}">
      <dgm:prSet custT="1"/>
      <dgm:spPr>
        <a:gradFill flip="none" rotWithShape="0">
          <a:gsLst>
            <a:gs pos="0">
              <a:srgbClr val="FFFF89"/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ln>
          <a:noFill/>
        </a:ln>
      </dgm:spPr>
      <dgm:t>
        <a:bodyPr/>
        <a:lstStyle/>
        <a:p>
          <a:pPr rtl="0"/>
          <a:r>
            <a:rPr lang="pl-PL" sz="1100" b="1" dirty="0" smtClean="0"/>
            <a:t>Wizją rozwoju społecznego OF PN2020 jest region współpracy społeczno-gospodarczej, w którym:</a:t>
          </a:r>
          <a:endParaRPr lang="pl-PL" sz="1100" b="1" dirty="0"/>
        </a:p>
      </dgm:t>
    </dgm:pt>
    <dgm:pt modelId="{BF0E8F0F-7C0A-4CFD-89FF-6DA559EEACF1}" type="parTrans" cxnId="{AC7A27FC-0A5C-4B50-BD5B-B972E2C4647A}">
      <dgm:prSet/>
      <dgm:spPr/>
      <dgm:t>
        <a:bodyPr/>
        <a:lstStyle/>
        <a:p>
          <a:endParaRPr lang="pl-PL"/>
        </a:p>
      </dgm:t>
    </dgm:pt>
    <dgm:pt modelId="{65028FA2-37FC-4D01-9EBA-9A0EAC419D8D}" type="sibTrans" cxnId="{AC7A27FC-0A5C-4B50-BD5B-B972E2C4647A}">
      <dgm:prSet/>
      <dgm:spPr/>
      <dgm:t>
        <a:bodyPr/>
        <a:lstStyle/>
        <a:p>
          <a:endParaRPr lang="pl-PL"/>
        </a:p>
      </dgm:t>
    </dgm:pt>
    <dgm:pt modelId="{E343C457-5D2E-4FE7-83EC-0A6607AA4E9F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sz="1200" dirty="0" smtClean="0"/>
            <a:t>Istnieją optymalne warunki do rozwoju najważniejszych dla regionu dziedzin gospodarki</a:t>
          </a:r>
          <a:endParaRPr lang="pl-PL" sz="1200" dirty="0"/>
        </a:p>
      </dgm:t>
    </dgm:pt>
    <dgm:pt modelId="{4C3A896C-3A28-4D48-9F7D-DFAAD45FF95D}" type="parTrans" cxnId="{CC58D7A1-2C4C-4558-B4C6-E687A4F071B3}">
      <dgm:prSet/>
      <dgm:spPr/>
      <dgm:t>
        <a:bodyPr/>
        <a:lstStyle/>
        <a:p>
          <a:endParaRPr lang="pl-PL"/>
        </a:p>
      </dgm:t>
    </dgm:pt>
    <dgm:pt modelId="{422E9BEB-60A3-4BD2-A3B5-E39713037704}" type="sibTrans" cxnId="{CC58D7A1-2C4C-4558-B4C6-E687A4F071B3}">
      <dgm:prSet/>
      <dgm:spPr/>
      <dgm:t>
        <a:bodyPr/>
        <a:lstStyle/>
        <a:p>
          <a:endParaRPr lang="pl-PL"/>
        </a:p>
      </dgm:t>
    </dgm:pt>
    <dgm:pt modelId="{18FDA612-E38F-48CE-B3F9-22C153ED9BFF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sz="1200" dirty="0" smtClean="0"/>
            <a:t>Ludzie młodzi po zakończeniu edukacji są aktywni zawodowo i pozostają w miejscu zamieszkania</a:t>
          </a:r>
          <a:endParaRPr lang="pl-PL" sz="1200" dirty="0"/>
        </a:p>
      </dgm:t>
    </dgm:pt>
    <dgm:pt modelId="{A44642EA-FE57-4219-BC81-AD7F18C6C0F5}" type="parTrans" cxnId="{606C9909-5FC5-417E-886E-F24851F4D102}">
      <dgm:prSet/>
      <dgm:spPr/>
      <dgm:t>
        <a:bodyPr/>
        <a:lstStyle/>
        <a:p>
          <a:endParaRPr lang="pl-PL"/>
        </a:p>
      </dgm:t>
    </dgm:pt>
    <dgm:pt modelId="{9F7A694B-2BAC-4D75-A736-3C45D990C84B}" type="sibTrans" cxnId="{606C9909-5FC5-417E-886E-F24851F4D102}">
      <dgm:prSet/>
      <dgm:spPr/>
      <dgm:t>
        <a:bodyPr/>
        <a:lstStyle/>
        <a:p>
          <a:endParaRPr lang="pl-PL"/>
        </a:p>
      </dgm:t>
    </dgm:pt>
    <dgm:pt modelId="{492CFC76-1F54-46F9-87EF-DA4569C96DA4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sz="1200" dirty="0" smtClean="0"/>
            <a:t>Mieszkańcy aktywnie partycypują w życiu społecznym</a:t>
          </a:r>
          <a:endParaRPr lang="pl-PL" sz="1200" dirty="0"/>
        </a:p>
      </dgm:t>
    </dgm:pt>
    <dgm:pt modelId="{291A7264-45E2-4FFF-8695-3423B653C30F}" type="parTrans" cxnId="{977181A4-6094-4FF7-A0FE-DF702FAE6B63}">
      <dgm:prSet/>
      <dgm:spPr/>
      <dgm:t>
        <a:bodyPr/>
        <a:lstStyle/>
        <a:p>
          <a:endParaRPr lang="pl-PL"/>
        </a:p>
      </dgm:t>
    </dgm:pt>
    <dgm:pt modelId="{28984AB7-7443-4A16-9541-915900D807F2}" type="sibTrans" cxnId="{977181A4-6094-4FF7-A0FE-DF702FAE6B63}">
      <dgm:prSet/>
      <dgm:spPr/>
      <dgm:t>
        <a:bodyPr/>
        <a:lstStyle/>
        <a:p>
          <a:endParaRPr lang="pl-PL"/>
        </a:p>
      </dgm:t>
    </dgm:pt>
    <dgm:pt modelId="{1B53A3A7-0542-4F0D-B8C2-353D5660261C}">
      <dgm:prSet custT="1"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pPr rtl="0"/>
          <a:r>
            <a:rPr lang="pl-PL" sz="1200" dirty="0" smtClean="0"/>
            <a:t>Działania w ramach systemu pomocy społecznej prowadzone są w sposób efektywny</a:t>
          </a:r>
          <a:endParaRPr lang="pl-PL" sz="1200" dirty="0"/>
        </a:p>
      </dgm:t>
    </dgm:pt>
    <dgm:pt modelId="{5B712EEB-8268-4CD4-9708-F6A4EA1C4D39}" type="parTrans" cxnId="{90114F02-8019-4789-B0A0-FC7FF858ADCD}">
      <dgm:prSet/>
      <dgm:spPr/>
      <dgm:t>
        <a:bodyPr/>
        <a:lstStyle/>
        <a:p>
          <a:endParaRPr lang="pl-PL"/>
        </a:p>
      </dgm:t>
    </dgm:pt>
    <dgm:pt modelId="{878AA1D2-0905-481F-B7BD-B53877932527}" type="sibTrans" cxnId="{90114F02-8019-4789-B0A0-FC7FF858ADCD}">
      <dgm:prSet/>
      <dgm:spPr/>
      <dgm:t>
        <a:bodyPr/>
        <a:lstStyle/>
        <a:p>
          <a:endParaRPr lang="pl-PL"/>
        </a:p>
      </dgm:t>
    </dgm:pt>
    <dgm:pt modelId="{515AC8EA-11DF-4FD2-88EB-4EDF7BCBE46F}" type="pres">
      <dgm:prSet presAssocID="{7CA1B8A8-3A46-4556-B59F-1BC710CD2CF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9E03175-6523-4419-B326-D03C6D8FFCDA}" type="pres">
      <dgm:prSet presAssocID="{7CA1B8A8-3A46-4556-B59F-1BC710CD2CF6}" presName="radial" presStyleCnt="0">
        <dgm:presLayoutVars>
          <dgm:animLvl val="ctr"/>
        </dgm:presLayoutVars>
      </dgm:prSet>
      <dgm:spPr/>
    </dgm:pt>
    <dgm:pt modelId="{638E478F-55B0-417E-B923-D8A2F495FFFA}" type="pres">
      <dgm:prSet presAssocID="{D3CBE91A-81AC-4D7B-A814-CB3CB63248C9}" presName="centerShape" presStyleLbl="vennNode1" presStyleIdx="0" presStyleCnt="5" custScaleX="90142" custScaleY="71902" custLinFactNeighborX="-56498" custLinFactNeighborY="-8551"/>
      <dgm:spPr/>
      <dgm:t>
        <a:bodyPr/>
        <a:lstStyle/>
        <a:p>
          <a:endParaRPr lang="pl-PL"/>
        </a:p>
      </dgm:t>
    </dgm:pt>
    <dgm:pt modelId="{74BF3B00-DC79-4333-BB4A-6ADB2D66D8DE}" type="pres">
      <dgm:prSet presAssocID="{E343C457-5D2E-4FE7-83EC-0A6607AA4E9F}" presName="node" presStyleLbl="vennNode1" presStyleIdx="1" presStyleCnt="5" custScaleX="193571" custScaleY="111915" custRadScaleRad="202910" custRadScaleInc="-71921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l-PL"/>
        </a:p>
      </dgm:t>
    </dgm:pt>
    <dgm:pt modelId="{12F515D1-EDF7-41D2-94C5-1187B3701E16}" type="pres">
      <dgm:prSet presAssocID="{18FDA612-E38F-48CE-B3F9-22C153ED9BFF}" presName="node" presStyleLbl="vennNode1" presStyleIdx="2" presStyleCnt="5" custScaleX="218170" custScaleY="129880" custRadScaleRad="82737" custRadScaleInc="-117228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l-PL"/>
        </a:p>
      </dgm:t>
    </dgm:pt>
    <dgm:pt modelId="{EDBDCB06-DEB4-40CC-A0F2-660E3091F963}" type="pres">
      <dgm:prSet presAssocID="{492CFC76-1F54-46F9-87EF-DA4569C96DA4}" presName="node" presStyleLbl="vennNode1" presStyleIdx="3" presStyleCnt="5" custScaleX="167598" custScaleY="115035" custRadScaleRad="47445" custRadScaleInc="30873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l-PL"/>
        </a:p>
      </dgm:t>
    </dgm:pt>
    <dgm:pt modelId="{EE8DA71A-D355-46B5-9189-4D1237E084DE}" type="pres">
      <dgm:prSet presAssocID="{1B53A3A7-0542-4F0D-B8C2-353D5660261C}" presName="node" presStyleLbl="vennNode1" presStyleIdx="4" presStyleCnt="5" custScaleX="186595" custScaleY="111174" custRadScaleRad="195003" custRadScaleInc="-19235">
        <dgm:presLayoutVars>
          <dgm:bulletEnabled val="1"/>
        </dgm:presLayoutVars>
      </dgm:prSet>
      <dgm:spPr>
        <a:prstGeom prst="cloud">
          <a:avLst/>
        </a:prstGeom>
      </dgm:spPr>
      <dgm:t>
        <a:bodyPr/>
        <a:lstStyle/>
        <a:p>
          <a:endParaRPr lang="pl-PL"/>
        </a:p>
      </dgm:t>
    </dgm:pt>
  </dgm:ptLst>
  <dgm:cxnLst>
    <dgm:cxn modelId="{CC58D7A1-2C4C-4558-B4C6-E687A4F071B3}" srcId="{D3CBE91A-81AC-4D7B-A814-CB3CB63248C9}" destId="{E343C457-5D2E-4FE7-83EC-0A6607AA4E9F}" srcOrd="0" destOrd="0" parTransId="{4C3A896C-3A28-4D48-9F7D-DFAAD45FF95D}" sibTransId="{422E9BEB-60A3-4BD2-A3B5-E39713037704}"/>
    <dgm:cxn modelId="{2E7C9350-E7F8-4988-A212-823B5E8CB4D5}" type="presOf" srcId="{E343C457-5D2E-4FE7-83EC-0A6607AA4E9F}" destId="{74BF3B00-DC79-4333-BB4A-6ADB2D66D8DE}" srcOrd="0" destOrd="0" presId="urn:microsoft.com/office/officeart/2005/8/layout/radial3"/>
    <dgm:cxn modelId="{D2E28BBB-2414-4DED-A730-90CA6E32DBAE}" type="presOf" srcId="{7CA1B8A8-3A46-4556-B59F-1BC710CD2CF6}" destId="{515AC8EA-11DF-4FD2-88EB-4EDF7BCBE46F}" srcOrd="0" destOrd="0" presId="urn:microsoft.com/office/officeart/2005/8/layout/radial3"/>
    <dgm:cxn modelId="{606C9909-5FC5-417E-886E-F24851F4D102}" srcId="{D3CBE91A-81AC-4D7B-A814-CB3CB63248C9}" destId="{18FDA612-E38F-48CE-B3F9-22C153ED9BFF}" srcOrd="1" destOrd="0" parTransId="{A44642EA-FE57-4219-BC81-AD7F18C6C0F5}" sibTransId="{9F7A694B-2BAC-4D75-A736-3C45D990C84B}"/>
    <dgm:cxn modelId="{99F5C6FD-8EFE-4761-B8C6-64F0A8D68B5A}" type="presOf" srcId="{D3CBE91A-81AC-4D7B-A814-CB3CB63248C9}" destId="{638E478F-55B0-417E-B923-D8A2F495FFFA}" srcOrd="0" destOrd="0" presId="urn:microsoft.com/office/officeart/2005/8/layout/radial3"/>
    <dgm:cxn modelId="{FB58507B-818C-45EF-BC96-8976C33B020E}" type="presOf" srcId="{18FDA612-E38F-48CE-B3F9-22C153ED9BFF}" destId="{12F515D1-EDF7-41D2-94C5-1187B3701E16}" srcOrd="0" destOrd="0" presId="urn:microsoft.com/office/officeart/2005/8/layout/radial3"/>
    <dgm:cxn modelId="{90114F02-8019-4789-B0A0-FC7FF858ADCD}" srcId="{D3CBE91A-81AC-4D7B-A814-CB3CB63248C9}" destId="{1B53A3A7-0542-4F0D-B8C2-353D5660261C}" srcOrd="3" destOrd="0" parTransId="{5B712EEB-8268-4CD4-9708-F6A4EA1C4D39}" sibTransId="{878AA1D2-0905-481F-B7BD-B53877932527}"/>
    <dgm:cxn modelId="{099CA376-5ADB-43B3-975B-D8147229E970}" type="presOf" srcId="{1B53A3A7-0542-4F0D-B8C2-353D5660261C}" destId="{EE8DA71A-D355-46B5-9189-4D1237E084DE}" srcOrd="0" destOrd="0" presId="urn:microsoft.com/office/officeart/2005/8/layout/radial3"/>
    <dgm:cxn modelId="{AC7A27FC-0A5C-4B50-BD5B-B972E2C4647A}" srcId="{7CA1B8A8-3A46-4556-B59F-1BC710CD2CF6}" destId="{D3CBE91A-81AC-4D7B-A814-CB3CB63248C9}" srcOrd="0" destOrd="0" parTransId="{BF0E8F0F-7C0A-4CFD-89FF-6DA559EEACF1}" sibTransId="{65028FA2-37FC-4D01-9EBA-9A0EAC419D8D}"/>
    <dgm:cxn modelId="{0E6B9089-A0A2-48B3-A1E6-83FF8DB7E003}" type="presOf" srcId="{492CFC76-1F54-46F9-87EF-DA4569C96DA4}" destId="{EDBDCB06-DEB4-40CC-A0F2-660E3091F963}" srcOrd="0" destOrd="0" presId="urn:microsoft.com/office/officeart/2005/8/layout/radial3"/>
    <dgm:cxn modelId="{977181A4-6094-4FF7-A0FE-DF702FAE6B63}" srcId="{D3CBE91A-81AC-4D7B-A814-CB3CB63248C9}" destId="{492CFC76-1F54-46F9-87EF-DA4569C96DA4}" srcOrd="2" destOrd="0" parTransId="{291A7264-45E2-4FFF-8695-3423B653C30F}" sibTransId="{28984AB7-7443-4A16-9541-915900D807F2}"/>
    <dgm:cxn modelId="{7F3A1A86-932A-4753-B05B-D642AD44A530}" type="presParOf" srcId="{515AC8EA-11DF-4FD2-88EB-4EDF7BCBE46F}" destId="{19E03175-6523-4419-B326-D03C6D8FFCDA}" srcOrd="0" destOrd="0" presId="urn:microsoft.com/office/officeart/2005/8/layout/radial3"/>
    <dgm:cxn modelId="{1AB71101-E607-4189-AFEC-1879B8B94092}" type="presParOf" srcId="{19E03175-6523-4419-B326-D03C6D8FFCDA}" destId="{638E478F-55B0-417E-B923-D8A2F495FFFA}" srcOrd="0" destOrd="0" presId="urn:microsoft.com/office/officeart/2005/8/layout/radial3"/>
    <dgm:cxn modelId="{501F8634-F128-4496-8A75-62E4D99C3B3E}" type="presParOf" srcId="{19E03175-6523-4419-B326-D03C6D8FFCDA}" destId="{74BF3B00-DC79-4333-BB4A-6ADB2D66D8DE}" srcOrd="1" destOrd="0" presId="urn:microsoft.com/office/officeart/2005/8/layout/radial3"/>
    <dgm:cxn modelId="{D1B6F1FF-3F83-473B-8F49-AC8EB5845B53}" type="presParOf" srcId="{19E03175-6523-4419-B326-D03C6D8FFCDA}" destId="{12F515D1-EDF7-41D2-94C5-1187B3701E16}" srcOrd="2" destOrd="0" presId="urn:microsoft.com/office/officeart/2005/8/layout/radial3"/>
    <dgm:cxn modelId="{15997B4D-5215-4EC9-A03B-0EBDDF1DA46F}" type="presParOf" srcId="{19E03175-6523-4419-B326-D03C6D8FFCDA}" destId="{EDBDCB06-DEB4-40CC-A0F2-660E3091F963}" srcOrd="3" destOrd="0" presId="urn:microsoft.com/office/officeart/2005/8/layout/radial3"/>
    <dgm:cxn modelId="{79CEC3E9-9DF2-4466-8A27-F20BCA0CBAA1}" type="presParOf" srcId="{19E03175-6523-4419-B326-D03C6D8FFCDA}" destId="{EE8DA71A-D355-46B5-9189-4D1237E084DE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EED1F8-90CF-4FC5-B25D-DA1A85E45545}" type="doc">
      <dgm:prSet loTypeId="urn:microsoft.com/office/officeart/2005/8/layout/default#1" loCatId="list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AB1D094A-A162-4B14-BDCD-BACD0BBE5E1F}">
      <dgm:prSet phldrT="[Tekst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pl-PL" b="1" dirty="0"/>
            <a:t>Przeciwdziałanie wykluczeniu społeczno-ekonomicznemu</a:t>
          </a:r>
        </a:p>
      </dgm:t>
    </dgm:pt>
    <dgm:pt modelId="{290C00AA-C84C-4946-B6AE-6EDF501A806B}" type="parTrans" cxnId="{29F7E779-3C94-4ADC-B8E8-E905DDFBBE4E}">
      <dgm:prSet/>
      <dgm:spPr/>
      <dgm:t>
        <a:bodyPr/>
        <a:lstStyle/>
        <a:p>
          <a:endParaRPr lang="pl-PL"/>
        </a:p>
      </dgm:t>
    </dgm:pt>
    <dgm:pt modelId="{7D150013-D521-4939-9370-9A09F2B51CCE}" type="sibTrans" cxnId="{29F7E779-3C94-4ADC-B8E8-E905DDFBBE4E}">
      <dgm:prSet/>
      <dgm:spPr/>
      <dgm:t>
        <a:bodyPr/>
        <a:lstStyle/>
        <a:p>
          <a:endParaRPr lang="pl-PL"/>
        </a:p>
      </dgm:t>
    </dgm:pt>
    <dgm:pt modelId="{4749D432-9F2F-4A7F-92CF-E911DE537D1A}">
      <dgm:prSet phldrT="[Tekst]"/>
      <dgm:spPr/>
      <dgm:t>
        <a:bodyPr/>
        <a:lstStyle/>
        <a:p>
          <a:r>
            <a:rPr lang="pl-PL" b="1" dirty="0"/>
            <a:t>Przeciwdziałanie niekorzystnym zmianom demograficznym</a:t>
          </a:r>
        </a:p>
      </dgm:t>
    </dgm:pt>
    <dgm:pt modelId="{048DF66E-699C-406F-8B55-351476C9455A}" type="parTrans" cxnId="{1E798679-1822-48AB-911B-6A8F42C44C1B}">
      <dgm:prSet/>
      <dgm:spPr/>
      <dgm:t>
        <a:bodyPr/>
        <a:lstStyle/>
        <a:p>
          <a:endParaRPr lang="pl-PL"/>
        </a:p>
      </dgm:t>
    </dgm:pt>
    <dgm:pt modelId="{BEE3BC92-1571-4667-8FC4-7E1EA3C261AE}" type="sibTrans" cxnId="{1E798679-1822-48AB-911B-6A8F42C44C1B}">
      <dgm:prSet/>
      <dgm:spPr/>
      <dgm:t>
        <a:bodyPr/>
        <a:lstStyle/>
        <a:p>
          <a:endParaRPr lang="pl-PL"/>
        </a:p>
      </dgm:t>
    </dgm:pt>
    <dgm:pt modelId="{93C9B497-E086-4829-A16E-B99BC31CEFCA}">
      <dgm:prSet phldrT="[Tekst]"/>
      <dgm:spPr/>
      <dgm:t>
        <a:bodyPr/>
        <a:lstStyle/>
        <a:p>
          <a:r>
            <a:rPr lang="pl-PL" b="1" dirty="0">
              <a:solidFill>
                <a:schemeClr val="bg1"/>
              </a:solidFill>
            </a:rPr>
            <a:t>Zwiększenie konkurencyjności regionu i poprawa sytuacji gospodarczej</a:t>
          </a:r>
        </a:p>
      </dgm:t>
    </dgm:pt>
    <dgm:pt modelId="{4EDE1F1A-0179-4528-B16F-F5C4CC92FB07}" type="parTrans" cxnId="{9BA8B922-81D9-4451-9420-4175BE49A7EA}">
      <dgm:prSet/>
      <dgm:spPr/>
      <dgm:t>
        <a:bodyPr/>
        <a:lstStyle/>
        <a:p>
          <a:endParaRPr lang="pl-PL"/>
        </a:p>
      </dgm:t>
    </dgm:pt>
    <dgm:pt modelId="{A63A28B0-341E-47B1-8A01-669A33546611}" type="sibTrans" cxnId="{9BA8B922-81D9-4451-9420-4175BE49A7EA}">
      <dgm:prSet/>
      <dgm:spPr/>
      <dgm:t>
        <a:bodyPr/>
        <a:lstStyle/>
        <a:p>
          <a:endParaRPr lang="pl-PL"/>
        </a:p>
      </dgm:t>
    </dgm:pt>
    <dgm:pt modelId="{732A6FA9-70DB-42C7-AA70-425C4B9C8F88}">
      <dgm:prSet phldrT="[Tekst]"/>
      <dgm:spPr/>
      <dgm:t>
        <a:bodyPr/>
        <a:lstStyle/>
        <a:p>
          <a:r>
            <a:rPr lang="pl-PL" b="1" dirty="0"/>
            <a:t>Zwiększenie </a:t>
          </a:r>
          <a:r>
            <a:rPr lang="pl-PL" b="1" dirty="0" smtClean="0"/>
            <a:t>kapitału </a:t>
          </a:r>
          <a:r>
            <a:rPr lang="pl-PL" b="1" dirty="0"/>
            <a:t>społecznego regionu (Integracja społeczności lokalnej)</a:t>
          </a:r>
        </a:p>
      </dgm:t>
    </dgm:pt>
    <dgm:pt modelId="{CEB1E0AA-E0A7-4762-92A4-DCE597F0CDFE}" type="parTrans" cxnId="{8E10E30A-F509-497D-BB67-65CB6DBB0DB6}">
      <dgm:prSet/>
      <dgm:spPr/>
      <dgm:t>
        <a:bodyPr/>
        <a:lstStyle/>
        <a:p>
          <a:endParaRPr lang="pl-PL"/>
        </a:p>
      </dgm:t>
    </dgm:pt>
    <dgm:pt modelId="{7B48F5CC-CB58-478A-9464-732CC777F79E}" type="sibTrans" cxnId="{8E10E30A-F509-497D-BB67-65CB6DBB0DB6}">
      <dgm:prSet/>
      <dgm:spPr/>
      <dgm:t>
        <a:bodyPr/>
        <a:lstStyle/>
        <a:p>
          <a:endParaRPr lang="pl-PL"/>
        </a:p>
      </dgm:t>
    </dgm:pt>
    <dgm:pt modelId="{4F3FE959-73D3-4400-92BF-00958F4404FB}" type="pres">
      <dgm:prSet presAssocID="{2CEED1F8-90CF-4FC5-B25D-DA1A85E455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4CBA7C2-57D6-44D4-9554-9BDD32A291FC}" type="pres">
      <dgm:prSet presAssocID="{93C9B497-E086-4829-A16E-B99BC31CEFCA}" presName="node" presStyleLbl="node1" presStyleIdx="0" presStyleCnt="4" custScaleY="21579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pl-PL"/>
        </a:p>
      </dgm:t>
    </dgm:pt>
    <dgm:pt modelId="{F13235BF-E281-493D-908A-2C02DBBD72D6}" type="pres">
      <dgm:prSet presAssocID="{A63A28B0-341E-47B1-8A01-669A33546611}" presName="sibTrans" presStyleCnt="0"/>
      <dgm:spPr/>
      <dgm:t>
        <a:bodyPr/>
        <a:lstStyle/>
        <a:p>
          <a:endParaRPr lang="pl-PL"/>
        </a:p>
      </dgm:t>
    </dgm:pt>
    <dgm:pt modelId="{1552B097-947D-460F-8DDA-C0134962AE7C}" type="pres">
      <dgm:prSet presAssocID="{732A6FA9-70DB-42C7-AA70-425C4B9C8F88}" presName="node" presStyleLbl="node1" presStyleIdx="1" presStyleCnt="4" custScaleY="21579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pl-PL"/>
        </a:p>
      </dgm:t>
    </dgm:pt>
    <dgm:pt modelId="{94F756C0-9BFF-441D-A9B7-5B4B2D062CDB}" type="pres">
      <dgm:prSet presAssocID="{7B48F5CC-CB58-478A-9464-732CC777F79E}" presName="sibTrans" presStyleCnt="0"/>
      <dgm:spPr/>
      <dgm:t>
        <a:bodyPr/>
        <a:lstStyle/>
        <a:p>
          <a:endParaRPr lang="pl-PL"/>
        </a:p>
      </dgm:t>
    </dgm:pt>
    <dgm:pt modelId="{341F006A-D1DF-4780-9DBB-E243A2E6EC24}" type="pres">
      <dgm:prSet presAssocID="{AB1D094A-A162-4B14-BDCD-BACD0BBE5E1F}" presName="node" presStyleLbl="node1" presStyleIdx="2" presStyleCnt="4" custScaleY="215790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pl-PL"/>
        </a:p>
      </dgm:t>
    </dgm:pt>
    <dgm:pt modelId="{FA12E3DD-C3C5-4559-8EE0-320D33392572}" type="pres">
      <dgm:prSet presAssocID="{7D150013-D521-4939-9370-9A09F2B51CCE}" presName="sibTrans" presStyleCnt="0"/>
      <dgm:spPr/>
      <dgm:t>
        <a:bodyPr/>
        <a:lstStyle/>
        <a:p>
          <a:endParaRPr lang="pl-PL"/>
        </a:p>
      </dgm:t>
    </dgm:pt>
    <dgm:pt modelId="{1AA2389C-9A97-4FD1-BACA-61F66FD747C6}" type="pres">
      <dgm:prSet presAssocID="{4749D432-9F2F-4A7F-92CF-E911DE537D1A}" presName="node" presStyleLbl="node1" presStyleIdx="3" presStyleCnt="4" custScaleY="215790" custLinFactNeighborX="126">
        <dgm:presLayoutVars>
          <dgm:bulletEnabled val="1"/>
        </dgm:presLayoutVars>
      </dgm:prSet>
      <dgm:spPr>
        <a:prstGeom prst="teardrop">
          <a:avLst/>
        </a:prstGeom>
      </dgm:spPr>
      <dgm:t>
        <a:bodyPr/>
        <a:lstStyle/>
        <a:p>
          <a:endParaRPr lang="pl-PL"/>
        </a:p>
      </dgm:t>
    </dgm:pt>
  </dgm:ptLst>
  <dgm:cxnLst>
    <dgm:cxn modelId="{9BA8B922-81D9-4451-9420-4175BE49A7EA}" srcId="{2CEED1F8-90CF-4FC5-B25D-DA1A85E45545}" destId="{93C9B497-E086-4829-A16E-B99BC31CEFCA}" srcOrd="0" destOrd="0" parTransId="{4EDE1F1A-0179-4528-B16F-F5C4CC92FB07}" sibTransId="{A63A28B0-341E-47B1-8A01-669A33546611}"/>
    <dgm:cxn modelId="{1E798679-1822-48AB-911B-6A8F42C44C1B}" srcId="{2CEED1F8-90CF-4FC5-B25D-DA1A85E45545}" destId="{4749D432-9F2F-4A7F-92CF-E911DE537D1A}" srcOrd="3" destOrd="0" parTransId="{048DF66E-699C-406F-8B55-351476C9455A}" sibTransId="{BEE3BC92-1571-4667-8FC4-7E1EA3C261AE}"/>
    <dgm:cxn modelId="{FC2C4421-4B48-4402-9B44-9C2F3091A1B6}" type="presOf" srcId="{732A6FA9-70DB-42C7-AA70-425C4B9C8F88}" destId="{1552B097-947D-460F-8DDA-C0134962AE7C}" srcOrd="0" destOrd="0" presId="urn:microsoft.com/office/officeart/2005/8/layout/default#1"/>
    <dgm:cxn modelId="{E273B737-11C1-413C-8BC5-55C51EF27CB3}" type="presOf" srcId="{2CEED1F8-90CF-4FC5-B25D-DA1A85E45545}" destId="{4F3FE959-73D3-4400-92BF-00958F4404FB}" srcOrd="0" destOrd="0" presId="urn:microsoft.com/office/officeart/2005/8/layout/default#1"/>
    <dgm:cxn modelId="{B81A0849-5DA5-4BBF-B835-9260AEF620C5}" type="presOf" srcId="{4749D432-9F2F-4A7F-92CF-E911DE537D1A}" destId="{1AA2389C-9A97-4FD1-BACA-61F66FD747C6}" srcOrd="0" destOrd="0" presId="urn:microsoft.com/office/officeart/2005/8/layout/default#1"/>
    <dgm:cxn modelId="{29F7E779-3C94-4ADC-B8E8-E905DDFBBE4E}" srcId="{2CEED1F8-90CF-4FC5-B25D-DA1A85E45545}" destId="{AB1D094A-A162-4B14-BDCD-BACD0BBE5E1F}" srcOrd="2" destOrd="0" parTransId="{290C00AA-C84C-4946-B6AE-6EDF501A806B}" sibTransId="{7D150013-D521-4939-9370-9A09F2B51CCE}"/>
    <dgm:cxn modelId="{6E969BEB-F937-4D6A-A5B0-71AB96890223}" type="presOf" srcId="{93C9B497-E086-4829-A16E-B99BC31CEFCA}" destId="{44CBA7C2-57D6-44D4-9554-9BDD32A291FC}" srcOrd="0" destOrd="0" presId="urn:microsoft.com/office/officeart/2005/8/layout/default#1"/>
    <dgm:cxn modelId="{8E10E30A-F509-497D-BB67-65CB6DBB0DB6}" srcId="{2CEED1F8-90CF-4FC5-B25D-DA1A85E45545}" destId="{732A6FA9-70DB-42C7-AA70-425C4B9C8F88}" srcOrd="1" destOrd="0" parTransId="{CEB1E0AA-E0A7-4762-92A4-DCE597F0CDFE}" sibTransId="{7B48F5CC-CB58-478A-9464-732CC777F79E}"/>
    <dgm:cxn modelId="{769DCA76-714A-4124-89CA-437B6D8FF01C}" type="presOf" srcId="{AB1D094A-A162-4B14-BDCD-BACD0BBE5E1F}" destId="{341F006A-D1DF-4780-9DBB-E243A2E6EC24}" srcOrd="0" destOrd="0" presId="urn:microsoft.com/office/officeart/2005/8/layout/default#1"/>
    <dgm:cxn modelId="{7B609D5E-0ADF-492F-8BA1-D45B25298F11}" type="presParOf" srcId="{4F3FE959-73D3-4400-92BF-00958F4404FB}" destId="{44CBA7C2-57D6-44D4-9554-9BDD32A291FC}" srcOrd="0" destOrd="0" presId="urn:microsoft.com/office/officeart/2005/8/layout/default#1"/>
    <dgm:cxn modelId="{30B94C38-699D-4D1B-B682-2BCCBA92C729}" type="presParOf" srcId="{4F3FE959-73D3-4400-92BF-00958F4404FB}" destId="{F13235BF-E281-493D-908A-2C02DBBD72D6}" srcOrd="1" destOrd="0" presId="urn:microsoft.com/office/officeart/2005/8/layout/default#1"/>
    <dgm:cxn modelId="{984E6358-5EC1-4F93-A56D-07459CCAC83F}" type="presParOf" srcId="{4F3FE959-73D3-4400-92BF-00958F4404FB}" destId="{1552B097-947D-460F-8DDA-C0134962AE7C}" srcOrd="2" destOrd="0" presId="urn:microsoft.com/office/officeart/2005/8/layout/default#1"/>
    <dgm:cxn modelId="{ADCF3CCF-D39B-44CC-AAEC-F7ACBEF7DA73}" type="presParOf" srcId="{4F3FE959-73D3-4400-92BF-00958F4404FB}" destId="{94F756C0-9BFF-441D-A9B7-5B4B2D062CDB}" srcOrd="3" destOrd="0" presId="urn:microsoft.com/office/officeart/2005/8/layout/default#1"/>
    <dgm:cxn modelId="{AE09FEC1-5E42-4F9B-B7CA-AA58878EF2F7}" type="presParOf" srcId="{4F3FE959-73D3-4400-92BF-00958F4404FB}" destId="{341F006A-D1DF-4780-9DBB-E243A2E6EC24}" srcOrd="4" destOrd="0" presId="urn:microsoft.com/office/officeart/2005/8/layout/default#1"/>
    <dgm:cxn modelId="{2B0F9BB9-6B5A-451A-97A5-04101AB24BA5}" type="presParOf" srcId="{4F3FE959-73D3-4400-92BF-00958F4404FB}" destId="{FA12E3DD-C3C5-4559-8EE0-320D33392572}" srcOrd="5" destOrd="0" presId="urn:microsoft.com/office/officeart/2005/8/layout/default#1"/>
    <dgm:cxn modelId="{2E7010BF-8707-404C-AD92-8E9FDE9DC54B}" type="presParOf" srcId="{4F3FE959-73D3-4400-92BF-00958F4404FB}" destId="{1AA2389C-9A97-4FD1-BACA-61F66FD747C6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F6B3B-3D9F-4393-95A5-D463F8F8259F}">
      <dsp:nvSpPr>
        <dsp:cNvPr id="0" name=""/>
        <dsp:cNvSpPr/>
      </dsp:nvSpPr>
      <dsp:spPr>
        <a:xfrm rot="10800000">
          <a:off x="584221" y="129787"/>
          <a:ext cx="5713380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Niekorzystne tendencje demograficzne</a:t>
          </a:r>
          <a:endParaRPr lang="pl-PL" sz="800" b="1" kern="1200" dirty="0">
            <a:latin typeface="+mn-lt"/>
          </a:endParaRPr>
        </a:p>
      </dsp:txBody>
      <dsp:txXfrm rot="10800000">
        <a:off x="652644" y="129787"/>
        <a:ext cx="5644957" cy="273693"/>
      </dsp:txXfrm>
    </dsp:sp>
    <dsp:sp modelId="{A2646BBC-2C91-44C4-8848-EC06D798D8D3}">
      <dsp:nvSpPr>
        <dsp:cNvPr id="0" name=""/>
        <dsp:cNvSpPr/>
      </dsp:nvSpPr>
      <dsp:spPr>
        <a:xfrm>
          <a:off x="272028" y="42"/>
          <a:ext cx="542892" cy="51209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D1B996-8551-4B06-A659-FC1AC24738B4}">
      <dsp:nvSpPr>
        <dsp:cNvPr id="0" name=""/>
        <dsp:cNvSpPr/>
      </dsp:nvSpPr>
      <dsp:spPr>
        <a:xfrm rot="10800000">
          <a:off x="1515229" y="652479"/>
          <a:ext cx="5713380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Wysoki poziom bezrobocia</a:t>
          </a:r>
          <a:endParaRPr lang="pl-PL" sz="800" b="1" kern="1200" dirty="0">
            <a:latin typeface="+mn-lt"/>
          </a:endParaRPr>
        </a:p>
      </dsp:txBody>
      <dsp:txXfrm rot="10800000">
        <a:off x="1583652" y="652479"/>
        <a:ext cx="5644957" cy="273693"/>
      </dsp:txXfrm>
    </dsp:sp>
    <dsp:sp modelId="{D31B1297-28BA-4A17-9B34-AD74AD668626}">
      <dsp:nvSpPr>
        <dsp:cNvPr id="0" name=""/>
        <dsp:cNvSpPr/>
      </dsp:nvSpPr>
      <dsp:spPr>
        <a:xfrm>
          <a:off x="1180681" y="535196"/>
          <a:ext cx="533115" cy="5082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F916F9-8C94-4512-A236-28917CBD9B83}">
      <dsp:nvSpPr>
        <dsp:cNvPr id="0" name=""/>
        <dsp:cNvSpPr/>
      </dsp:nvSpPr>
      <dsp:spPr>
        <a:xfrm rot="10800000">
          <a:off x="383597" y="1214151"/>
          <a:ext cx="5713380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Zły stan techniczny niektórych obiektów infrastruktury sportu i rekreacji oraz instytucji kultury</a:t>
          </a:r>
          <a:endParaRPr lang="pl-PL" sz="800" b="1" kern="1200" dirty="0">
            <a:latin typeface="+mn-lt"/>
          </a:endParaRPr>
        </a:p>
      </dsp:txBody>
      <dsp:txXfrm rot="10800000">
        <a:off x="452020" y="1214151"/>
        <a:ext cx="5644957" cy="273693"/>
      </dsp:txXfrm>
    </dsp:sp>
    <dsp:sp modelId="{C303C3A1-548E-450A-BAF5-423923012CCC}">
      <dsp:nvSpPr>
        <dsp:cNvPr id="0" name=""/>
        <dsp:cNvSpPr/>
      </dsp:nvSpPr>
      <dsp:spPr>
        <a:xfrm>
          <a:off x="272028" y="1099211"/>
          <a:ext cx="502560" cy="48628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EC0B7C4-8DEB-489B-8C8E-376EF8FB54A1}">
      <dsp:nvSpPr>
        <dsp:cNvPr id="0" name=""/>
        <dsp:cNvSpPr/>
      </dsp:nvSpPr>
      <dsp:spPr>
        <a:xfrm rot="10800000">
          <a:off x="1525934" y="1803863"/>
          <a:ext cx="5926489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Zły stan techniczny niektórych obiektów pomocy społecznej i ich nierównomierne rozłożenie na terenie OF PN2020</a:t>
          </a:r>
          <a:endParaRPr lang="pl-PL" sz="800" b="1" kern="1200" dirty="0">
            <a:latin typeface="+mn-lt"/>
          </a:endParaRPr>
        </a:p>
      </dsp:txBody>
      <dsp:txXfrm rot="10800000">
        <a:off x="1594357" y="1803863"/>
        <a:ext cx="5858066" cy="273693"/>
      </dsp:txXfrm>
    </dsp:sp>
    <dsp:sp modelId="{9A691C09-BDF8-461C-9DB3-98F5ED9E5E80}">
      <dsp:nvSpPr>
        <dsp:cNvPr id="0" name=""/>
        <dsp:cNvSpPr/>
      </dsp:nvSpPr>
      <dsp:spPr>
        <a:xfrm>
          <a:off x="1118363" y="1651605"/>
          <a:ext cx="567592" cy="550790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F8ECDC5-7CFA-4633-A428-91B1A3D1DE58}">
      <dsp:nvSpPr>
        <dsp:cNvPr id="0" name=""/>
        <dsp:cNvSpPr/>
      </dsp:nvSpPr>
      <dsp:spPr>
        <a:xfrm rot="10800000">
          <a:off x="564559" y="2459727"/>
          <a:ext cx="5713380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Braki w infrastrukturze oświaty, szczególnie w mniejszych miejscowościach</a:t>
          </a:r>
          <a:endParaRPr lang="pl-PL" sz="800" b="1" kern="1200" dirty="0">
            <a:latin typeface="+mn-lt"/>
          </a:endParaRPr>
        </a:p>
      </dsp:txBody>
      <dsp:txXfrm rot="10800000">
        <a:off x="632982" y="2459727"/>
        <a:ext cx="5644957" cy="273693"/>
      </dsp:txXfrm>
    </dsp:sp>
    <dsp:sp modelId="{15A1C2C1-927B-4ED2-92AC-C988834083E9}">
      <dsp:nvSpPr>
        <dsp:cNvPr id="0" name=""/>
        <dsp:cNvSpPr/>
      </dsp:nvSpPr>
      <dsp:spPr>
        <a:xfrm>
          <a:off x="205541" y="2348736"/>
          <a:ext cx="578510" cy="51186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6354EC-8951-4D21-A26E-645C95FEA55E}">
      <dsp:nvSpPr>
        <dsp:cNvPr id="0" name=""/>
        <dsp:cNvSpPr/>
      </dsp:nvSpPr>
      <dsp:spPr>
        <a:xfrm rot="10800000">
          <a:off x="1594661" y="3053651"/>
          <a:ext cx="5713380" cy="27369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ctr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Niska dostępność usług medycznych</a:t>
          </a:r>
          <a:endParaRPr lang="pl-PL" sz="800" b="1" kern="1200" dirty="0">
            <a:latin typeface="+mn-lt"/>
          </a:endParaRPr>
        </a:p>
      </dsp:txBody>
      <dsp:txXfrm rot="10800000">
        <a:off x="1663084" y="3053651"/>
        <a:ext cx="5644957" cy="273693"/>
      </dsp:txXfrm>
    </dsp:sp>
    <dsp:sp modelId="{B13392B5-2DAA-4BBE-94F7-1E5D9D87E6D1}">
      <dsp:nvSpPr>
        <dsp:cNvPr id="0" name=""/>
        <dsp:cNvSpPr/>
      </dsp:nvSpPr>
      <dsp:spPr>
        <a:xfrm>
          <a:off x="1171888" y="2890695"/>
          <a:ext cx="584140" cy="551070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8745D3-4E53-49A9-B4E9-248CAA92E947}">
      <dsp:nvSpPr>
        <dsp:cNvPr id="0" name=""/>
        <dsp:cNvSpPr/>
      </dsp:nvSpPr>
      <dsp:spPr>
        <a:xfrm rot="10800000">
          <a:off x="791470" y="3645786"/>
          <a:ext cx="5713380" cy="30561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91" tIns="30480" rIns="56896" bIns="30480" numCol="1" spcCol="1270" anchor="ctr" anchorCtr="0">
          <a:noAutofit/>
        </a:bodyPr>
        <a:lstStyle/>
        <a:p>
          <a:pPr lvl="0" algn="l" defTabSz="355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 smtClean="0">
              <a:latin typeface="+mn-lt"/>
            </a:rPr>
            <a:t>Niekorzystne warunki mieszkaniowe zarówno w perspektywie pierwotnego i wtórnego rynku nieruchomości,   jak i aspektu technicznej wartości zamieszkanych obiektów.</a:t>
          </a:r>
          <a:endParaRPr lang="pl-PL" sz="800" b="1" kern="1200" dirty="0">
            <a:latin typeface="+mn-lt"/>
          </a:endParaRPr>
        </a:p>
      </dsp:txBody>
      <dsp:txXfrm rot="10800000">
        <a:off x="867874" y="3645786"/>
        <a:ext cx="5636976" cy="305616"/>
      </dsp:txXfrm>
    </dsp:sp>
    <dsp:sp modelId="{010B3DCA-2A72-4C12-A971-A1F88BE90B73}">
      <dsp:nvSpPr>
        <dsp:cNvPr id="0" name=""/>
        <dsp:cNvSpPr/>
      </dsp:nvSpPr>
      <dsp:spPr>
        <a:xfrm>
          <a:off x="322037" y="3538238"/>
          <a:ext cx="617722" cy="524593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8E478F-55B0-417E-B923-D8A2F495FFFA}">
      <dsp:nvSpPr>
        <dsp:cNvPr id="0" name=""/>
        <dsp:cNvSpPr/>
      </dsp:nvSpPr>
      <dsp:spPr>
        <a:xfrm>
          <a:off x="1178888" y="1021606"/>
          <a:ext cx="2158562" cy="1721782"/>
        </a:xfrm>
        <a:prstGeom prst="ellipse">
          <a:avLst/>
        </a:prstGeom>
        <a:gradFill flip="none" rotWithShape="0">
          <a:gsLst>
            <a:gs pos="0">
              <a:srgbClr val="FFFF89"/>
            </a:gs>
            <a:gs pos="50000">
              <a:schemeClr val="accent6">
                <a:lumMod val="40000"/>
                <a:lumOff val="60000"/>
              </a:schemeClr>
            </a:gs>
            <a:gs pos="100000">
              <a:schemeClr val="bg1"/>
            </a:gs>
          </a:gsLst>
          <a:path path="circle">
            <a:fillToRect l="50000" t="50000" r="50000" b="50000"/>
          </a:path>
          <a:tileRect/>
        </a:gradFill>
        <a:ln w="19050" cap="flat" cmpd="sng" algn="ctr">
          <a:noFill/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100" b="1" kern="1200" dirty="0" smtClean="0"/>
            <a:t>Wizją rozwoju społecznego OF PN2020 jest region współpracy społeczno-gospodarczej, w którym:</a:t>
          </a:r>
          <a:endParaRPr lang="pl-PL" sz="1100" b="1" kern="1200" dirty="0"/>
        </a:p>
      </dsp:txBody>
      <dsp:txXfrm>
        <a:off x="1495002" y="1273755"/>
        <a:ext cx="1526334" cy="1217484"/>
      </dsp:txXfrm>
    </dsp:sp>
    <dsp:sp modelId="{74BF3B00-DC79-4333-BB4A-6ADB2D66D8DE}">
      <dsp:nvSpPr>
        <dsp:cNvPr id="0" name=""/>
        <dsp:cNvSpPr/>
      </dsp:nvSpPr>
      <dsp:spPr>
        <a:xfrm>
          <a:off x="8" y="128371"/>
          <a:ext cx="2317649" cy="1339971"/>
        </a:xfrm>
        <a:prstGeom prst="cloud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Istnieją optymalne warunki do rozwoju najważniejszych dla regionu dziedzin gospodarki</a:t>
          </a:r>
          <a:endParaRPr lang="pl-PL" sz="1200" kern="1200" dirty="0"/>
        </a:p>
      </dsp:txBody>
      <dsp:txXfrm>
        <a:off x="319436" y="330731"/>
        <a:ext cx="1513983" cy="873153"/>
      </dsp:txXfrm>
    </dsp:sp>
    <dsp:sp modelId="{12F515D1-EDF7-41D2-94C5-1187B3701E16}">
      <dsp:nvSpPr>
        <dsp:cNvPr id="0" name=""/>
        <dsp:cNvSpPr/>
      </dsp:nvSpPr>
      <dsp:spPr>
        <a:xfrm>
          <a:off x="2369283" y="128374"/>
          <a:ext cx="2612175" cy="1555068"/>
        </a:xfrm>
        <a:prstGeom prst="cloud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Ludzie młodzi po zakończeniu edukacji są aktywni zawodowo i pozostają w miejscu zamieszkania</a:t>
          </a:r>
          <a:endParaRPr lang="pl-PL" sz="1200" kern="1200" dirty="0"/>
        </a:p>
      </dsp:txBody>
      <dsp:txXfrm>
        <a:off x="2729304" y="363218"/>
        <a:ext cx="1706379" cy="1013314"/>
      </dsp:txXfrm>
    </dsp:sp>
    <dsp:sp modelId="{EDBDCB06-DEB4-40CC-A0F2-660E3091F963}">
      <dsp:nvSpPr>
        <dsp:cNvPr id="0" name=""/>
        <dsp:cNvSpPr/>
      </dsp:nvSpPr>
      <dsp:spPr>
        <a:xfrm>
          <a:off x="2672044" y="2115102"/>
          <a:ext cx="2006671" cy="1377327"/>
        </a:xfrm>
        <a:prstGeom prst="cloud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Mieszkańcy aktywnie partycypują w życiu społecznym</a:t>
          </a:r>
          <a:endParaRPr lang="pl-PL" sz="1200" kern="1200" dirty="0"/>
        </a:p>
      </dsp:txBody>
      <dsp:txXfrm>
        <a:off x="2948612" y="2323104"/>
        <a:ext cx="1310839" cy="897494"/>
      </dsp:txXfrm>
    </dsp:sp>
    <dsp:sp modelId="{EE8DA71A-D355-46B5-9189-4D1237E084DE}">
      <dsp:nvSpPr>
        <dsp:cNvPr id="0" name=""/>
        <dsp:cNvSpPr/>
      </dsp:nvSpPr>
      <dsp:spPr>
        <a:xfrm>
          <a:off x="1" y="2388538"/>
          <a:ext cx="2234124" cy="1331099"/>
        </a:xfrm>
        <a:prstGeom prst="cloud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tx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kern="1200" dirty="0" smtClean="0"/>
            <a:t>Działania w ramach systemu pomocy społecznej prowadzone są w sposób efektywny</a:t>
          </a:r>
          <a:endParaRPr lang="pl-PL" sz="1200" kern="1200" dirty="0"/>
        </a:p>
      </dsp:txBody>
      <dsp:txXfrm>
        <a:off x="307917" y="2589559"/>
        <a:ext cx="1459421" cy="8673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fld id="{85B34F11-B796-4678-B67B-901CAB4C928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1461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dirty="0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10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11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12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13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14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2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3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4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5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6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7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8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80EB1962-84B9-4B1F-949C-8B1851573721}" type="slidenum">
              <a:rPr lang="pl-PL" altLang="pl-PL"/>
              <a:pPr/>
              <a:t>9</a:t>
            </a:fld>
            <a:endParaRPr lang="pl-PL" altLang="pl-PL"/>
          </a:p>
        </p:txBody>
      </p:sp>
      <p:sp>
        <p:nvSpPr>
          <p:cNvPr id="51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</p:spPr>
        <p:txBody>
          <a:bodyPr wrap="none" anchor="ctr"/>
          <a:lstStyle/>
          <a:p>
            <a:endParaRPr lang="pl-PL" altLang="pl-PL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5813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96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cs typeface="Myanmar Text" panose="020B0502040204020203" pitchFamily="34" charset="0"/>
              </a:defRPr>
            </a:lvl1pPr>
            <a:lvl2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2pPr>
            <a:lvl3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3pPr>
            <a:lvl4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4pPr>
            <a:lvl5pPr>
              <a:defRPr>
                <a:latin typeface="Myanmar Text" panose="020B0502040204020203" pitchFamily="34" charset="0"/>
                <a:cs typeface="Myanmar Text" panose="020B0502040204020203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8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8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33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1181100"/>
            <a:ext cx="8229600" cy="99060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171700"/>
            <a:ext cx="4038600" cy="39544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436C4-D2CA-41D4-A95D-1A0F0B6E6BD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52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5D22-5403-4A7D-A841-63E5B4F896FC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10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94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99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60DF-35E6-4ED7-9BF3-3716B6867351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4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>
              <a:solidFill>
                <a:prstClr val="black"/>
              </a:solidFill>
              <a:ea typeface="+mn-ea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DEBE8-4FF5-4E4D-BA6C-EB84B1D13E10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251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2050"/>
            <a:ext cx="3008313" cy="7429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62050"/>
            <a:ext cx="5111750" cy="4964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eaLnBrk="1" hangingPunct="1">
              <a:defRPr/>
            </a:pPr>
            <a:endParaRPr lang="fr-FR" dirty="0">
              <a:solidFill>
                <a:prstClr val="black"/>
              </a:solidFill>
              <a:ea typeface="+mn-ea"/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14EAC-DCC8-484F-9416-4FED94BC74A0}" type="slidenum">
              <a:rPr lang="fr-F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8" name="Symbol zastępczy numeru slajdu 4"/>
          <p:cNvSpPr txBox="1">
            <a:spLocks/>
          </p:cNvSpPr>
          <p:nvPr userDrawn="1"/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89" kern="1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4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13861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1219199"/>
            <a:ext cx="5486400" cy="28194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705350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509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19299"/>
            <a:ext cx="8229600" cy="35052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179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4857751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219201"/>
            <a:ext cx="6019800" cy="44005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Symbol zastępczy numeru slajdu 4"/>
          <p:cNvSpPr>
            <a:spLocks noGrp="1"/>
          </p:cNvSpPr>
          <p:nvPr>
            <p:ph type="sldNum" sz="quarter" idx="10"/>
          </p:nvPr>
        </p:nvSpPr>
        <p:spPr>
          <a:xfrm>
            <a:off x="4356000" y="6231535"/>
            <a:ext cx="1306080" cy="365798"/>
          </a:xfrm>
          <a:prstGeom prst="rect">
            <a:avLst/>
          </a:prstGeom>
        </p:spPr>
        <p:txBody>
          <a:bodyPr/>
          <a:lstStyle>
            <a:lvl1pPr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692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8001" y="946675"/>
            <a:ext cx="8676000" cy="476667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6997" y="1599918"/>
            <a:ext cx="8229600" cy="45073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583040" y="6424515"/>
            <a:ext cx="790560" cy="214582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94721" y="6232975"/>
            <a:ext cx="6233760" cy="47525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明朝" pitchFamily="18" charset="-128"/>
                <a:cs typeface="+mn-cs"/>
              </a:defRPr>
            </a:lvl1pPr>
          </a:lstStyle>
          <a:p>
            <a:pPr defTabSz="457200" eaLnBrk="1" hangingPunct="1"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849F1-8A2E-4EB4-81F3-F32AD013E5DC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2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4" cstate="print"/>
          <a:srcRect b="9666"/>
          <a:stretch>
            <a:fillRect/>
          </a:stretch>
        </p:blipFill>
        <p:spPr bwMode="auto">
          <a:xfrm>
            <a:off x="0" y="-228600"/>
            <a:ext cx="9144000" cy="574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72000" y="0"/>
            <a:ext cx="3255963" cy="89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97550" y="5862638"/>
            <a:ext cx="2632075" cy="677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19113" y="5610225"/>
            <a:ext cx="3157537" cy="1184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06575"/>
            <a:ext cx="7770813" cy="146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tytułuCliquez et modifiez le titre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4"/>
            <a:r>
              <a:rPr lang="en-GB" altLang="pl-PL" smtClean="0"/>
              <a:t>Dziewiąty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konspektu</a:t>
            </a:r>
          </a:p>
          <a:p>
            <a:pPr lvl="1"/>
            <a:r>
              <a:rPr lang="en-GB" altLang="pl-PL" smtClean="0"/>
              <a:t>Drugi poziom konspektu</a:t>
            </a:r>
          </a:p>
          <a:p>
            <a:pPr lvl="2"/>
            <a:r>
              <a:rPr lang="en-GB" altLang="pl-PL" smtClean="0"/>
              <a:t>Trzeci poziom konspektu</a:t>
            </a:r>
          </a:p>
          <a:p>
            <a:pPr lvl="3"/>
            <a:r>
              <a:rPr lang="en-GB" altLang="pl-PL" smtClean="0"/>
              <a:t>Czwarty poziom konspektu</a:t>
            </a:r>
          </a:p>
          <a:p>
            <a:pPr lvl="4"/>
            <a:r>
              <a:rPr lang="en-GB" altLang="pl-PL" smtClean="0"/>
              <a:t>Piąty poziom konspektu</a:t>
            </a:r>
          </a:p>
          <a:p>
            <a:pPr lvl="4"/>
            <a:r>
              <a:rPr lang="en-GB" altLang="pl-PL" smtClean="0"/>
              <a:t>Szósty poziom konspektu</a:t>
            </a:r>
          </a:p>
          <a:p>
            <a:pPr lvl="4"/>
            <a:r>
              <a:rPr lang="en-GB" altLang="pl-PL" smtClean="0"/>
              <a:t>Siódmy poziom konspektu</a:t>
            </a:r>
          </a:p>
          <a:p>
            <a:pPr lvl="4"/>
            <a:r>
              <a:rPr lang="en-GB" altLang="pl-PL" smtClean="0"/>
              <a:t>Ósmy poziom konspektu</a:t>
            </a:r>
          </a:p>
          <a:p>
            <a:pPr lvl="0"/>
            <a:r>
              <a:rPr lang="en-GB" altLang="pl-PL" smtClean="0"/>
              <a:t>Dziewiąty poziom konspektuCliquez pour modifier les styles du texte du masque</a:t>
            </a:r>
          </a:p>
          <a:p>
            <a:pPr lvl="1"/>
            <a:r>
              <a:rPr lang="en-GB" altLang="pl-PL" smtClean="0"/>
              <a:t>Deuxième niveau</a:t>
            </a:r>
          </a:p>
          <a:p>
            <a:pPr lvl="2"/>
            <a:r>
              <a:rPr lang="en-GB" altLang="pl-PL" smtClean="0"/>
              <a:t>Troisième niveau</a:t>
            </a:r>
          </a:p>
          <a:p>
            <a:pPr lvl="3"/>
            <a:r>
              <a:rPr lang="en-GB" altLang="pl-PL" smtClean="0"/>
              <a:t>Quatrième niveau</a:t>
            </a:r>
          </a:p>
          <a:p>
            <a:pPr lvl="4"/>
            <a:r>
              <a:rPr lang="en-GB" altLang="pl-PL" smtClean="0"/>
              <a:t>Cinquième niveau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8013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pl-PL" smtClean="0"/>
              <a:t>Kliknij, aby edytować format tekstu tytułu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 bwMode="auto">
          <a:xfrm>
            <a:off x="9525" y="-11162"/>
            <a:ext cx="91440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J041NR\Desktop\PARTNERSTWO NYSKIE 2014\pliki robocze\image6405.png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0" y="5918629"/>
            <a:ext cx="2632074" cy="67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041NR\Desktop\PARTNERSTWO NYSKIE 2014\logotypy\4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5637954"/>
            <a:ext cx="3157538" cy="118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4356000" y="6231535"/>
            <a:ext cx="549375" cy="365798"/>
          </a:xfrm>
          <a:prstGeom prst="rect">
            <a:avLst/>
          </a:prstGeom>
        </p:spPr>
        <p:txBody>
          <a:bodyPr/>
          <a:lstStyle>
            <a:lvl1pPr algn="ctr">
              <a:defRPr sz="1089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defTabSz="457200" eaLnBrk="1" hangingPunct="1">
              <a:defRPr/>
            </a:pPr>
            <a:fld id="{A7BB3691-88B0-4179-A2DD-F0F5A13D9549}" type="slidenum">
              <a:rPr lang="pl-PL" smtClean="0">
                <a:solidFill>
                  <a:prstClr val="black"/>
                </a:solidFill>
              </a:rPr>
              <a:pPr defTabSz="457200" eaLnBrk="1" hangingPunct="1">
                <a:defRPr/>
              </a:pPr>
              <a:t>‹#›</a:t>
            </a:fld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9" name="Obraz 8" descr="prezentacja nysa nowe logo.png"/>
          <p:cNvPicPr>
            <a:picLocks noChangeAspect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>
          <a:xfrm>
            <a:off x="4127400" y="-1637"/>
            <a:ext cx="3854395" cy="10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4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7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63688" y="1628800"/>
            <a:ext cx="56166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eaLnBrk="1" hangingPunct="1"/>
            <a:r>
              <a:rPr lang="pl-PL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Strategia Rozwoju Społecznego </a:t>
            </a:r>
          </a:p>
          <a:p>
            <a:pPr algn="ctr" defTabSz="457200" eaLnBrk="1" hangingPunct="1"/>
            <a:r>
              <a:rPr lang="pl-PL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Obszaru Funkcjonalnego Partnerstwo Nyskie 2020</a:t>
            </a:r>
            <a:endParaRPr lang="pl-PL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95936" y="3212976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 eaLnBrk="1" hangingPunct="1"/>
            <a:r>
              <a:rPr lang="pl-PL" b="1" i="1" dirty="0" smtClean="0">
                <a:solidFill>
                  <a:prstClr val="black"/>
                </a:solidFill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prezentacja założeń</a:t>
            </a:r>
            <a:endParaRPr lang="pl-PL" b="1" i="1" dirty="0">
              <a:solidFill>
                <a:prstClr val="black"/>
              </a:solidFill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Cele strategiczne, </a:t>
            </a:r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operacyjne,</a:t>
            </a: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wybrane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priorytety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850" y="1422250"/>
          <a:ext cx="8496299" cy="408660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47775"/>
                <a:gridCol w="7248524"/>
              </a:tblGrid>
              <a:tr h="3666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Cel strategiczny 3: Korzystna sytuacja demograficzna regionu, dzięki skutecznym mechanizmom wsparcia rodzin w procesie wychowania i socjalizacji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0080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Cel operacyjny 3.1: Rozbudowana infrastruktura opieki nad dziećmi i szeroki zakres usług wspierających aktywność zawodową rodziców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53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Modernizacja i rozbudowa istniejącej infrastruktury opieki nad dziećmi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Rozszerzenie oferty istniejących usług wspierających aktywność zawodową rodziców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Działania na rzecz poprawy sytuacji rodziców posiadających dzieci w wieku poniżej dwóch lat oraz kobiet w ciąży w miejscu pracy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</a:tr>
              <a:tr h="1610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Cel operacyjny 3.2: Dobre warunki życia rodzin, dzięki funkcjonującemu efektywnemu systemowi wsparcia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847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Zapewnienie infrastruktury sportowo-rekreacyjnej oraz kulturowej 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Wsparcie ekonomiczne rodzin poprzez różnego rodzaju ulgi oraz dofinansowania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Zapewnienie szerokiej oferty usług skierowanych do rodzin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Monitoring potrzeb rodzin z regionu OF PN2020 oraz profilaktyka i przeciwdziałanie zjawiskom patologicznym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</a:tr>
              <a:tr h="33323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Cel operacyjny 3.3: Większa liczba osób planujących założenie rodziny oraz podejmujących decyzję o potomstwie, dzięki istniejącym mechanizmom wsparcia rodzin z małymi dziećmi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252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Priorytety </a:t>
                      </a:r>
                      <a:endParaRPr lang="pl-PL" sz="10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Podejmowanie działań informacyjnych, promocyjnych oraz zapewnienie odpowiedniej oferty usług medycznych dla młodych rodzin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Wsparcie ekonomiczne rodzin już na początkowym etapie ich funkcjonowania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</a:tr>
              <a:tr h="161067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>
                          <a:effectLst/>
                        </a:rPr>
                        <a:t>Cel operacyjny 3.4: Rozwinięta infrastruktura oświaty i poprawa jakości kształcenia ogólnego oraz przedszkolnego</a:t>
                      </a:r>
                      <a:endParaRPr lang="pl-PL" sz="10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1205" marR="61205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53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Priorytety 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Zapewnienie dobrej jakości oferty i infrastruktury w zakresie kształcenia ogólnego i przedszkolnego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>
                          <a:effectLst/>
                        </a:rPr>
                        <a:t>Poprawa jakości kształcenia ogólnego i przedszkolnego poprzez wzrost kompetencji kadry oraz zapewnienie wysokiej jakości materiałów dydaktycznych</a:t>
                      </a:r>
                      <a:endParaRPr lang="pl-PL" sz="10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1205" marR="61205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Cele strategiczne, </a:t>
            </a:r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operacyjne,</a:t>
            </a: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wybrane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priorytety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13798" y="1438275"/>
          <a:ext cx="8506352" cy="397466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114952"/>
                <a:gridCol w="7391400"/>
              </a:tblGrid>
              <a:tr h="32771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50" dirty="0">
                          <a:effectLst/>
                        </a:rPr>
                        <a:t>Cel strategiczny 4: Wysoki poziom jakości życia osób z grup o zwiększonym ryzyku wykluczenia społeczno-ekonomicznego, w szczególności osób starszych oraz niepełnosprawnych</a:t>
                      </a:r>
                      <a:endParaRPr lang="pl-PL" sz="1050" b="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999" marR="569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808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Cel operacyjny 4.1: Wysoki poziom aktywności społecznej osób starszych i niepełnosprawnych oraz bezrobotnych, dzięki szerokiemu zakresowi oferty wsparcia tych grup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999" marR="569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672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Priorytety 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Rozszerzenie oferty skierowanej do osób z grup zagrożonych wykluczeniem społecznym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Poprawa komfortu życia osób z grup zagrożonych wykluczeniem społecznym, poprzez modernizację infrastruktury i zapewnienie wsparcia wysoko wykwalifikowanych kadr pomocy społecznej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</a:tr>
              <a:tr h="2808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Cel operacyjny 4.2: Rozwinięta gospodarka senioralna, dzięki istnieniu systemu usług i dóbr ukierunkowanych na zaspokojenie potrzeb konsumpcyjnych, bytowych i zdrowotnych osób starszych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999" marR="569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0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Priorytety 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Działania promocyjno-informacyjne na rzecz aktywizacji osób starszych oraz stworzenia warunków do aktywnego udziału tychże osób w życiu społecznym.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Rozszerzenie oferty usług skierowanej dla osób starszych oraz rozbudowa i modernizacja infrastruktury temu służącej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Aktywizacja osób starszych oraz zapewnienie dostępu do usług zwiększających poziom jakości życia tych osób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</a:tr>
              <a:tr h="3913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Cel operacyjny 4.3: Wysoki poziom aktywności zawodowej osób z grup zagrożonych wykluczeniem społecznym, w tym osób w wieku 45+/50+ oraz osób niepełnosprawnych, poprzez dzięki integralności potrzeb społecznych i potrzeb rynku pracy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999" marR="569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68065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900">
                          <a:effectLst/>
                        </a:rPr>
                        <a:t>Priorytety </a:t>
                      </a:r>
                      <a:endParaRPr lang="pl-PL" sz="900" b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Promowanie wśród lokalnych pracodawców zatrudnienia osób z grup zagrożonych wykluczeniem społecznym oraz wsparcie lokalnych przedsiębiorstw i gospodarstw rolnych w tym zakresie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Podniesienie poziomu kompetencji i konkurencyjności na rynku pracy osób z grup zagrożonych wykluczeniem </a:t>
                      </a:r>
                      <a:r>
                        <a:rPr lang="pl-PL" sz="900" dirty="0" smtClean="0">
                          <a:effectLst/>
                        </a:rPr>
                        <a:t>społecznym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 smtClean="0">
                          <a:effectLst/>
                        </a:rPr>
                        <a:t>Szkolenia </a:t>
                      </a:r>
                      <a:r>
                        <a:rPr lang="pl-PL" sz="900" dirty="0">
                          <a:effectLst/>
                        </a:rPr>
                        <a:t>i kursy zawodowe dla osób niepełnosprawnych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</a:tr>
              <a:tr h="28086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b="1" dirty="0">
                          <a:effectLst/>
                        </a:rPr>
                        <a:t>Cel operacyjny 4.4: Rozwinięta infrastruktura pomocy społecznej, w tym dobra dostępność usług z zakresu pomocy psychologicznej, pomocy prawnej oraz terapeutycznej</a:t>
                      </a:r>
                      <a:endParaRPr lang="pl-PL" sz="9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999" marR="56999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403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900" dirty="0">
                          <a:effectLst/>
                        </a:rPr>
                        <a:t>Priorytety 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Rozszerzenie oferty pomocy społecznej oraz dostosowanie jej do aktualnych potrzeb mieszkańców OF PN2020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900" dirty="0">
                          <a:effectLst/>
                        </a:rPr>
                        <a:t>Modernizacja i rozbudowa infrastruktury pomocy społecznej</a:t>
                      </a:r>
                      <a:endParaRPr lang="pl-PL" sz="900" b="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56999" marR="56999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System wdrażania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Strategii Rozwoju Społecznego</a:t>
            </a:r>
            <a:b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OF PN2020</a:t>
            </a:r>
          </a:p>
        </p:txBody>
      </p:sp>
      <p:sp>
        <p:nvSpPr>
          <p:cNvPr id="5" name="Symbol zastępczy zawartości 4"/>
          <p:cNvSpPr txBox="1">
            <a:spLocks/>
          </p:cNvSpPr>
          <p:nvPr/>
        </p:nvSpPr>
        <p:spPr>
          <a:xfrm>
            <a:off x="467544" y="1484784"/>
            <a:ext cx="8229600" cy="3857625"/>
          </a:xfrm>
          <a:prstGeom prst="rect">
            <a:avLst/>
          </a:prstGeom>
        </p:spPr>
        <p:txBody>
          <a:bodyPr/>
          <a:lstStyle/>
          <a:p>
            <a:pPr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Zakłada się następujące źródła finansowania zadań przedstawionych w Strategii Rozwoju Społecznego Obszaru Funkcjonalnego Partnerstwa Nyskiego 2020: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Środki własne samorządu powiatowego, gminnego, w tym także środki krajowe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Środki pochodzące z funduszy europejskich w ramach poszczególnych programów operacyjnych: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Regionalny Program Operacyjny Województwa Opolskiego na lata 2014-2020,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Infrastruktura i Środowisko 2014-2020,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Inteligentny Rozwój 2014-2020,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Wiedza, Edukacja, Rozwój 2014-2020,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Polska Cyfrowa 2014-2020, </a:t>
            </a:r>
          </a:p>
          <a:p>
            <a:pPr marL="742950" marR="0" lvl="1" indent="-28575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Wingdings" pitchFamily="2" charset="2"/>
              <a:buChar char="ü"/>
              <a:tabLst/>
              <a:defRPr/>
            </a:pPr>
            <a:r>
              <a:rPr kumimoji="0" lang="pl-PL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Pomoc Techniczna 2014-2020, </a:t>
            </a:r>
          </a:p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Monitoring realizacji poszczególnych celów operacyjnych odbywać się będzie w oparciu o przypisane do nich mierzalne wskaźniki rezultatu i produktu. Ocena powinna być dokonywana przez odpowiednie jednostki administracyjne podległe odpowiadającemu za dany cel Partnerowi w cyklach rocznych (lub z inną częstotliwością optymalną dla danego wskaźnika).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Raporty wdrażania strategii będą opracowywane raz na kadencję. 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sz="1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Podsumowanie</a:t>
            </a:r>
            <a:endParaRPr lang="pl-PL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ymbol zastępczy zawartości 4"/>
          <p:cNvSpPr txBox="1">
            <a:spLocks/>
          </p:cNvSpPr>
          <p:nvPr/>
        </p:nvSpPr>
        <p:spPr>
          <a:xfrm>
            <a:off x="468000" y="1485900"/>
            <a:ext cx="8229600" cy="1714500"/>
          </a:xfrm>
          <a:prstGeom prst="rect">
            <a:avLst/>
          </a:prstGeom>
        </p:spPr>
        <p:txBody>
          <a:bodyPr/>
          <a:lstStyle/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Realizacja zadań postawionych przed Partnerami w ramach niniejszego dokumentu przyczyni się do zahamowania negatywnych zjawisk, które są najważniejszymi przeszkodami rozwoju społecznego terenu OF PN2020. Najistotniejszymi skutkami prowadzonych interwencji będzie zmniejszenie odpływu ludzi młodych z obszarów Partnerstwa Nyskiego, poprzez stworzenie im dobrych warunków do kształcenia się, rozwoju zawodowego, a także życia rodzinnego.</a:t>
            </a:r>
          </a:p>
          <a:p>
            <a:pPr marL="342900" marR="0" lvl="0" indent="-34290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Najważniejsze obszary interwencji w ramach</a:t>
            </a:r>
          </a:p>
          <a:p>
            <a:pPr marL="342900" marR="0" lvl="0" indent="-34290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Strategii Rozwoju Społecznego OF PN2020</a:t>
            </a:r>
          </a:p>
          <a:p>
            <a:pPr marL="342900" marR="0" lvl="0" indent="-34290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468001" y="3200400"/>
          <a:ext cx="8229599" cy="2295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979712" y="1196752"/>
            <a:ext cx="5400600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Dziękujemy za uwagę</a:t>
            </a:r>
            <a:endParaRPr lang="pl-PL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informacje o projekcie</a:t>
            </a:r>
            <a:endParaRPr lang="pl-PL" altLang="pl-PL" b="1" dirty="0">
              <a:solidFill>
                <a:srgbClr val="000000"/>
              </a:solidFill>
            </a:endParaRPr>
          </a:p>
        </p:txBody>
      </p:sp>
      <p:sp>
        <p:nvSpPr>
          <p:cNvPr id="3" name="Symbol zastępczy zawartości 5"/>
          <p:cNvSpPr txBox="1">
            <a:spLocks/>
          </p:cNvSpPr>
          <p:nvPr/>
        </p:nvSpPr>
        <p:spPr>
          <a:xfrm>
            <a:off x="468000" y="1340781"/>
            <a:ext cx="8229600" cy="4464469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Projekt realizowany w ramach konkursu Ministerstwa Infrastruktury </a:t>
            </a:r>
            <a:b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 Rozwoju współfinansowanego ze środków Mechanizmu Finansowego EOG.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Cel: </a:t>
            </a: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wytworzenie mechanizmów długofalowej współpracy </a:t>
            </a:r>
            <a:b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 zakresie wspólnego rozpoznawania i rozwiązywania problemów </a:t>
            </a:r>
            <a:b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 charakterze wykraczającym poza granice jednej gminy (działanie </a:t>
            </a:r>
            <a:b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na szczeblu ponadlokalnym).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Realizacja celu m. in. poprzez </a:t>
            </a:r>
            <a:r>
              <a:rPr kumimoji="0" lang="pl-PL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opracowanie dokumentów planistycznych </a:t>
            </a: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dla obszaru funkcjonalnego: strategii ogólnej </a:t>
            </a:r>
            <a:b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pl-PL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 trzech strategii sektorowych, w tym Strategii Rozwoju Społecznego.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informacje o projekcie</a:t>
            </a:r>
            <a:endParaRPr lang="pl-PL" altLang="pl-PL" b="1" dirty="0">
              <a:solidFill>
                <a:srgbClr val="000000"/>
              </a:solidFill>
            </a:endParaRPr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468000" y="1340781"/>
            <a:ext cx="3888000" cy="4464469"/>
          </a:xfrm>
          <a:prstGeom prst="rect">
            <a:avLst/>
          </a:prstGeom>
        </p:spPr>
        <p:txBody>
          <a:bodyPr/>
          <a:lstStyle/>
          <a:p>
            <a:pPr marR="0" lvl="0" indent="-342900" algn="just" defTabSz="44926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Obszar Funkcjonalny Partnerstwa Nyskiego 2020 położony jest w południowo-zachodniej części województwa opolskiego. Należą do niego trzy powiaty: prudnicki, nyski, głubczycki. Na poziomie gminnym w skład OF PN2020 wchodzi 14 gmin z czterech powiatów.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12776"/>
            <a:ext cx="3820351" cy="4075649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Wprowadzenie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b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definicja Strategii</a:t>
            </a:r>
          </a:p>
        </p:txBody>
      </p:sp>
      <p:sp>
        <p:nvSpPr>
          <p:cNvPr id="4" name="Symbol zastępczy zawartości 5"/>
          <p:cNvSpPr txBox="1">
            <a:spLocks/>
          </p:cNvSpPr>
          <p:nvPr/>
        </p:nvSpPr>
        <p:spPr>
          <a:xfrm>
            <a:off x="468000" y="1340781"/>
            <a:ext cx="3888000" cy="4464469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20000"/>
              </a:lnSpc>
              <a:buFont typeface="Monotype Sorts"/>
              <a:buNone/>
            </a:pPr>
            <a:r>
              <a:rPr lang="pl-PL" sz="2400" b="1" dirty="0">
                <a:solidFill>
                  <a:srgbClr val="0D0D0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Strategia Rozwoju Społecznego</a:t>
            </a:r>
          </a:p>
          <a:p>
            <a:pPr marL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pl-PL" dirty="0">
                <a:solidFill>
                  <a:srgbClr val="0D0D0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to scenariusz osiągania celów </a:t>
            </a:r>
            <a:r>
              <a:rPr lang="pl-PL" dirty="0" smtClean="0">
                <a:solidFill>
                  <a:srgbClr val="0D0D0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w sferze </a:t>
            </a:r>
            <a:r>
              <a:rPr lang="pl-PL" dirty="0">
                <a:solidFill>
                  <a:srgbClr val="0D0D0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społecznej,</a:t>
            </a:r>
            <a:r>
              <a:rPr lang="pl-PL" dirty="0">
                <a:solidFill>
                  <a:srgbClr val="0D0D0D"/>
                </a:solidFill>
              </a:rPr>
              <a:t> </a:t>
            </a:r>
            <a:r>
              <a:rPr lang="pl-PL" dirty="0">
                <a:solidFill>
                  <a:srgbClr val="0D0D0D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do których dąży wspólnota samorządowa, pozwala transformować sytuację obecną  na projektowaną.</a:t>
            </a:r>
          </a:p>
        </p:txBody>
      </p:sp>
      <p:pic>
        <p:nvPicPr>
          <p:cNvPr id="6" name="Obraz 5" descr="4268897748_8154e2625c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132856"/>
            <a:ext cx="2933828" cy="195684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63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Najważniejsze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problemy społeczne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OF PN2020</a:t>
            </a:r>
          </a:p>
        </p:txBody>
      </p:sp>
      <p:graphicFrame>
        <p:nvGraphicFramePr>
          <p:cNvPr id="5" name="Symbol zastępczy zawartości 7"/>
          <p:cNvGraphicFramePr>
            <a:graphicFrameLocks/>
          </p:cNvGraphicFramePr>
          <p:nvPr/>
        </p:nvGraphicFramePr>
        <p:xfrm>
          <a:off x="395536" y="1412776"/>
          <a:ext cx="8591550" cy="4139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Prognoza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rozwoju społecznego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OF PN2020</a:t>
            </a:r>
          </a:p>
        </p:txBody>
      </p:sp>
      <p:sp>
        <p:nvSpPr>
          <p:cNvPr id="4" name="Symbol zastępczy zawartości 8"/>
          <p:cNvSpPr txBox="1">
            <a:spLocks/>
          </p:cNvSpPr>
          <p:nvPr/>
        </p:nvSpPr>
        <p:spPr>
          <a:xfrm>
            <a:off x="468000" y="1340781"/>
            <a:ext cx="8229600" cy="4317069"/>
          </a:xfrm>
          <a:prstGeom prst="rect">
            <a:avLst/>
          </a:prstGeom>
        </p:spPr>
        <p:txBody>
          <a:bodyPr/>
          <a:lstStyle/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Największą szansą dla rozwoju OF PN2020 są Fundusze Europejskie, których pozyskanie pozwoliłoby na realizację zadań polityki społecznej w sposób bardzo efektywny. 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 PN2020 wymaga znacznych nakładów finansowych na rozwój gospodarczy regionu oraz poprawę warunków życiowych mieszkańców</a:t>
            </a:r>
          </a:p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 </a:t>
            </a: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sferze społecznej przewiduje się, iż najtrudniejszym do zrealizowania zadaniem będzie aktywizacja mieszkańców i włączenie ich do życia społecznego.</a:t>
            </a:r>
          </a:p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Zadania z zakresu odwrócenia niekorzystnych tendencji demograficznych będą możliwe do zrealizowania, także dzięki polityce krajowej, która w co raz większym stopniu wspiera politykę prorodzinną.</a:t>
            </a:r>
          </a:p>
          <a:p>
            <a:pPr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pl-PL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Efekty działań ukierunkowanych na rozwój gospodarczy stopniowo powinny przynosić poprawę sytuacji mieszkańców oraz budować wizerunek OF PN2020, jako terenu interesującego dla inwestorów.</a:t>
            </a:r>
            <a:r>
              <a:rPr kumimoji="0" lang="pl-PL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Można prognozować, iż rozwój w tym kierunku będzie miał charakter postępu geometrycznego, tzn. tempo rozwoju będzie wzrastać wraz z osiąganiem kolejnych celów zakładanych w Strategii ogólnej i poszczególnych Strategiach sektorowych.</a:t>
            </a:r>
          </a:p>
          <a:p>
            <a:pPr marL="342900" marR="0" lvl="0" indent="-342900" algn="just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0" lang="pl-PL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Wizja i misja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rozwoju społecznego </a:t>
            </a:r>
          </a:p>
          <a:p>
            <a:pPr algn="ctr"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</a:tabLst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OF PN2020</a:t>
            </a:r>
          </a:p>
        </p:txBody>
      </p:sp>
      <p:graphicFrame>
        <p:nvGraphicFramePr>
          <p:cNvPr id="5" name="Symbol zastępczy zawartości 7"/>
          <p:cNvGraphicFramePr>
            <a:graphicFrameLocks/>
          </p:cNvGraphicFramePr>
          <p:nvPr/>
        </p:nvGraphicFramePr>
        <p:xfrm>
          <a:off x="468000" y="1340781"/>
          <a:ext cx="8229600" cy="4317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62080" y="3133726"/>
            <a:ext cx="2975788" cy="2524124"/>
          </a:xfrm>
          <a:prstGeom prst="rect">
            <a:avLst/>
          </a:prstGeom>
          <a:solidFill>
            <a:srgbClr val="FFFFFF"/>
          </a:solidFill>
          <a:ln w="63500" cmpd="thickThin">
            <a:noFill/>
            <a:miter lim="800000"/>
            <a:headEnd/>
            <a:tailEnd/>
          </a:ln>
          <a:effectLst>
            <a:prstShdw prst="shdw17" dist="17961" dir="13500000">
              <a:srgbClr val="76923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defTabSz="914400" eaLnBrk="1" hangingPunct="1"/>
            <a:r>
              <a:rPr lang="pl-PL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Misją</a:t>
            </a:r>
            <a:r>
              <a:rPr lang="pl-PL" sz="11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 działań podejmowanych w ramach </a:t>
            </a:r>
            <a:r>
              <a:rPr lang="pl-PL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Strategii Rozwoju Społecznego Obszaru Funkcjonalnego Partnerstwo Nyskie 2020 </a:t>
            </a:r>
            <a:r>
              <a:rPr lang="pl-PL" sz="1100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Calibri" pitchFamily="34" charset="0"/>
                <a:cs typeface="Arial" pitchFamily="34" charset="0"/>
              </a:rPr>
              <a:t>na lata 2016-2026 z perspektywą do 2030 roku jest tworzenie, utrzymywanie i doskonalenie warunków rozwoju społecznego na terenie OF PN2020 przez prowadzenie wspólnych działań na rzecz rozwoju perspektyw zawodowych i poprawy warunków życiowych mieszkańców, wsparcia aktywności osób zagrożonych wykluczeniem społeczno-ekonomicznym oraz zwiększenia możliwości partycypacji społeczności lokalnej w sferze publicznej.</a:t>
            </a:r>
            <a:endParaRPr lang="pl-PL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Cele strategiczne, </a:t>
            </a:r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operacyjne,</a:t>
            </a: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wybrane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priorytety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33376" y="1421535"/>
          <a:ext cx="8267700" cy="373568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247774"/>
                <a:gridCol w="7019926"/>
              </a:tblGrid>
              <a:tr h="638025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effectLst/>
                        </a:rPr>
                        <a:t>Cel strategiczny 1: Ograniczone zjawisko emigracji zarobkowej wymuszonej sytuacją regionu, dzięki wysoko rozwiniętej przedsiębiorczości mieszkańców oraz infrastrukturze pozwalającej na wykorzystanie warunków geograficznych i dziedzictwa historyczno-kulturowego regionu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212675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1.1: Wystarczająca liczba oraz wysoka jakość miejsc pracy w regionie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spcAft>
                          <a:spcPts val="0"/>
                        </a:spcAft>
                        <a:buClr>
                          <a:srgbClr val="1F497D"/>
                        </a:buClr>
                        <a:buFont typeface="Arial" pitchFamily="34" charset="0"/>
                        <a:buNone/>
                      </a:pPr>
                      <a:r>
                        <a:rPr lang="pl-PL" sz="1000" dirty="0"/>
                        <a:t>Wsparcie lokalnych przedsiębiorstw w zakresie prowadzonych działalności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000" dirty="0"/>
                        <a:t>Wsparcie lokalnego rynku pracy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000" dirty="0"/>
                        <a:t>Ochrona i zachowanie dziedzictwa kulturowego i jego promocja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3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1.2: Efektywne mechanizmy wsparcia osób kończących edukację, w tym promowania zachowań przedsiębiorczych i prowadzenia własnej działalności gospodarczej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97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/>
                        <a:t>Priorytety </a:t>
                      </a:r>
                      <a:endParaRPr lang="pl-PL" sz="100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000" dirty="0"/>
                        <a:t>Efektywne kształtowanie wiedzy ekonomicznej i umiejętności zawodowych </a:t>
                      </a:r>
                      <a:r>
                        <a:rPr lang="pl-PL" sz="1000" dirty="0" smtClean="0"/>
                        <a:t>społeczności</a:t>
                      </a:r>
                      <a:r>
                        <a:rPr lang="pl-PL" sz="1000" baseline="0" dirty="0" smtClean="0"/>
                        <a:t> </a:t>
                      </a:r>
                      <a:r>
                        <a:rPr lang="pl-PL" sz="1000" dirty="0" smtClean="0"/>
                        <a:t>lokalnej</a:t>
                      </a:r>
                      <a:endParaRPr lang="pl-PL" sz="1000" dirty="0"/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pl-PL" sz="1000" dirty="0"/>
                        <a:t>Poprawa jakości współpracy pomiędzy instytucjami rynku pracy oraz pracodawcami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535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/>
                        <a:t>Cel operacyjny 1.3: Kierunki kształcenia zawodowego dostosowane do potrzeb regionalnego rynku pracy oraz zapewnione warunki do współpracy pracodawców z placówkami kształcenia zawodowego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5548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</a:pPr>
                      <a:r>
                        <a:rPr lang="pl-PL" sz="1000" dirty="0"/>
                        <a:t>Zwiększenie zainteresowania kształceniem zawodowym wśród młodzieży gimnazjalnej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Poprawa jakości kształcenia zawodowego w regionie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827584" y="116632"/>
            <a:ext cx="2304256" cy="9361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algn="ctr" defTabSz="457200" eaLnBrk="1" hangingPunct="1"/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Cele strategiczne, </a:t>
            </a:r>
            <a:endParaRPr lang="pl-PL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operacyjne,</a:t>
            </a:r>
          </a:p>
          <a:p>
            <a:pPr algn="ctr" defTabSz="457200" eaLnBrk="1" hangingPunct="1"/>
            <a:r>
              <a:rPr lang="pl-PL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wybrane </a:t>
            </a:r>
            <a:r>
              <a:rPr lang="pl-PL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/>
                <a:ea typeface="Verdana" panose="020B0604030504040204" pitchFamily="34" charset="0"/>
                <a:cs typeface="Verdana" panose="020B0604030504040204" pitchFamily="34" charset="0"/>
              </a:rPr>
              <a:t>priorytety</a:t>
            </a: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33375" y="1412012"/>
          <a:ext cx="8372475" cy="4295389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52500"/>
                <a:gridCol w="7419975"/>
              </a:tblGrid>
              <a:tr h="37319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b="1" dirty="0">
                          <a:effectLst/>
                        </a:rPr>
                        <a:t>Cel strategiczny 2: Wysoki poziom atrakcyjności społeczno-kulturowej oraz gospodarczej regionu, dzięki silnemu kapitałowi społecznemu</a:t>
                      </a:r>
                      <a:endParaRPr lang="pl-PL" sz="1100" b="1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395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/>
                        <a:t>Cel operacyjny 2.1: Wysoki poziom świadomości przedsiębiorców w zakresie społecznej odpowiedzialności biznesu oraz istniejąca przestrzeń dla aktywności środowisk biznesowych w życiu społecznym regionu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73819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Zwiększenie poziomu wiedzy przedsiębiorców w zakresie społecznej odpowiedzialności biznesu i promowanie tego rodzaju działalności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Wykorzystanie potencjału lokalnych przedsiębiorstw do rozwiązania istniejących problemów społecznych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9358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/>
                        <a:t>Cel operacyjny 2.2: Dobrze funkcjonujące organizacje pozarządowe, w tym instytucje otoczenia biznesu, instytucje charytatywne oraz instytucje o działalności kulturowej, których działalność stanowi wsparcie dla działalności władz samorządowych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Działania na rzecz zwiększenia poziomu zaangażowania mieszkańców w życie społeczne regionu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Poprawa jakości funkcjonowania organizacji pozarządowych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9786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/>
                        <a:t>Cel operacyjny 2.3: Wysoki poziom świadomości ekologicznej mieszkańców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29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Rozbudowa infrastruktury proekologicznej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Promowanie zachowań proekologicznych między innymi poprzez kampanie informacyjne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9571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000" b="1" dirty="0"/>
                        <a:t>Cel operacyjny 2.4: Wysoki poziom integracji społecznej z zaakcentowaniem pozytywnych przejawów różnorodności kulturowej i włączeniem mniejszości narodowych w miejscach ich występowania, do życia społecznego regionu</a:t>
                      </a:r>
                      <a:endParaRPr lang="pl-PL" sz="1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885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dirty="0"/>
                        <a:t>Priorytety 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6060" indent="-226060" algn="just" rtl="0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Wykorzystanie potencjału współpracy międzynarodowej poprzez rozwój relacji z partnerami zagranicznymi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Promowanie tolerancji poprzez kampanie informacyjne</a:t>
                      </a:r>
                    </a:p>
                    <a:p>
                      <a:pPr marL="226060" indent="-226060" algn="just">
                        <a:spcAft>
                          <a:spcPts val="0"/>
                        </a:spcAft>
                        <a:buFont typeface="Wingdings" pitchFamily="2" charset="2"/>
                        <a:buChar char="ü"/>
                      </a:pPr>
                      <a:r>
                        <a:rPr lang="pl-PL" sz="1000" dirty="0"/>
                        <a:t>Promocja regionu i wsparcie dla instytucji oraz organizacji zajmujących się zachowaniem dziedzictwa historyczno-kulturowego Opolszczyzny</a:t>
                      </a:r>
                      <a:endParaRPr lang="pl-PL" sz="1000" dirty="0"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Myriad Pro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tyw pakietu Office">
      <a:majorFont>
        <a:latin typeface="Arial"/>
        <a:ea typeface="Microsoft YaHei"/>
        <a:cs typeface=""/>
      </a:majorFont>
      <a:minorFont>
        <a:latin typeface="Myriad Pro"/>
        <a:ea typeface="Microsoft YaHei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pl-PL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iestandardowy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607</Words>
  <Application>Microsoft Office PowerPoint</Application>
  <PresentationFormat>Pokaz na ekranie (4:3)</PresentationFormat>
  <Paragraphs>159</Paragraphs>
  <Slides>14</Slides>
  <Notes>14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17" baseType="lpstr">
      <vt:lpstr>Motyw pakietu Office</vt:lpstr>
      <vt:lpstr>Motyw pakietu Office</vt:lpstr>
      <vt:lpstr>Thème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pracownia</dc:creator>
  <cp:lastModifiedBy>Marcin</cp:lastModifiedBy>
  <cp:revision>7</cp:revision>
  <cp:lastPrinted>1601-01-01T00:00:00Z</cp:lastPrinted>
  <dcterms:created xsi:type="dcterms:W3CDTF">1601-01-01T00:00:00Z</dcterms:created>
  <dcterms:modified xsi:type="dcterms:W3CDTF">2016-03-23T10:13:14Z</dcterms:modified>
</cp:coreProperties>
</file>