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99" r:id="rId4"/>
  </p:sldMasterIdLst>
  <p:notesMasterIdLst>
    <p:notesMasterId r:id="rId16"/>
  </p:notesMasterIdLst>
  <p:handoutMasterIdLst>
    <p:handoutMasterId r:id="rId17"/>
  </p:handout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9" r:id="rId13"/>
    <p:sldId id="265" r:id="rId14"/>
    <p:sldId id="266" r:id="rId15"/>
  </p:sldIdLst>
  <p:sldSz cx="9144000" cy="6858000" type="screen4x3"/>
  <p:notesSz cx="8686800" cy="6400800"/>
  <p:custDataLst>
    <p:tags r:id="rId18"/>
  </p:custDataLst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Czeranowska" initials="OC" lastIdx="5" clrIdx="0">
    <p:extLst/>
  </p:cmAuthor>
  <p:cmAuthor id="2" name="Robert Loba" initials="RL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4D4D"/>
    <a:srgbClr val="FF6A47"/>
    <a:srgbClr val="5F5F5F"/>
    <a:srgbClr val="003A78"/>
    <a:srgbClr val="0021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121" autoAdjust="0"/>
    <p:restoredTop sz="87342" autoAdjust="0"/>
  </p:normalViewPr>
  <p:slideViewPr>
    <p:cSldViewPr snapToGrid="0" snapToObjects="1">
      <p:cViewPr varScale="1">
        <p:scale>
          <a:sx n="94" d="100"/>
          <a:sy n="94" d="100"/>
        </p:scale>
        <p:origin x="-6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7C273-4160-42B0-BEE6-92293965AD6E}" type="doc">
      <dgm:prSet loTypeId="urn:microsoft.com/office/officeart/2005/8/layout/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D59ED90B-42B6-4699-928D-6CCAA24DD3BC}">
      <dgm:prSet/>
      <dgm:spPr/>
      <dgm:t>
        <a:bodyPr/>
        <a:lstStyle/>
        <a:p>
          <a:pPr rtl="0"/>
          <a:r>
            <a:rPr lang="pl-PL" b="1" dirty="0"/>
            <a:t>słabo rozwinięty i mało atrakcyjny rynek pracy na obszarze</a:t>
          </a:r>
        </a:p>
        <a:p>
          <a:r>
            <a:rPr lang="pl-PL" b="1" dirty="0"/>
            <a:t>PN2020</a:t>
          </a:r>
        </a:p>
      </dgm:t>
    </dgm:pt>
    <dgm:pt modelId="{9F2E40AD-3EB0-4E57-ACEE-AD840F3D6B34}" type="parTrans" cxnId="{6262F4D6-599B-4CE8-891F-BC112F9DB6FC}">
      <dgm:prSet/>
      <dgm:spPr/>
      <dgm:t>
        <a:bodyPr/>
        <a:lstStyle/>
        <a:p>
          <a:endParaRPr lang="pl-PL"/>
        </a:p>
      </dgm:t>
    </dgm:pt>
    <dgm:pt modelId="{E10CA13F-4BD8-4A5F-9228-4AE906729810}" type="sibTrans" cxnId="{6262F4D6-599B-4CE8-891F-BC112F9DB6FC}">
      <dgm:prSet/>
      <dgm:spPr/>
      <dgm:t>
        <a:bodyPr/>
        <a:lstStyle/>
        <a:p>
          <a:endParaRPr lang="pl-PL"/>
        </a:p>
      </dgm:t>
    </dgm:pt>
    <dgm:pt modelId="{C2C1A2AE-529E-420A-815B-8C298BDF9A67}">
      <dgm:prSet/>
      <dgm:spPr/>
      <dgm:t>
        <a:bodyPr/>
        <a:lstStyle/>
        <a:p>
          <a:pPr rtl="0"/>
          <a:r>
            <a:rPr lang="pl-PL" b="1" dirty="0"/>
            <a:t>Utrudniona współpraca między Partnerami PN2020</a:t>
          </a:r>
        </a:p>
      </dgm:t>
    </dgm:pt>
    <dgm:pt modelId="{1380CE5D-B8B8-46AE-AD8C-1C7AF385FA7C}" type="parTrans" cxnId="{65474A71-B623-4888-AE1D-172AB5106FE1}">
      <dgm:prSet/>
      <dgm:spPr/>
      <dgm:t>
        <a:bodyPr/>
        <a:lstStyle/>
        <a:p>
          <a:endParaRPr lang="pl-PL"/>
        </a:p>
      </dgm:t>
    </dgm:pt>
    <dgm:pt modelId="{1D8315CC-9259-4752-BA61-07E34CCC9FAA}" type="sibTrans" cxnId="{65474A71-B623-4888-AE1D-172AB5106FE1}">
      <dgm:prSet/>
      <dgm:spPr/>
      <dgm:t>
        <a:bodyPr/>
        <a:lstStyle/>
        <a:p>
          <a:endParaRPr lang="pl-PL"/>
        </a:p>
      </dgm:t>
    </dgm:pt>
    <dgm:pt modelId="{3676877C-F8FE-4B46-B10B-ED8580260890}">
      <dgm:prSet/>
      <dgm:spPr/>
      <dgm:t>
        <a:bodyPr/>
        <a:lstStyle/>
        <a:p>
          <a:pPr rtl="0"/>
          <a:r>
            <a:rPr lang="pl-PL" b="1" dirty="0"/>
            <a:t>mentalność (negatywna) społeczeństwa</a:t>
          </a:r>
        </a:p>
      </dgm:t>
    </dgm:pt>
    <dgm:pt modelId="{520155D9-9847-4946-ADAE-F70967629EDA}" type="parTrans" cxnId="{8E29FB3B-CBE0-4EC1-895E-E1A26A3F8AC8}">
      <dgm:prSet/>
      <dgm:spPr/>
      <dgm:t>
        <a:bodyPr/>
        <a:lstStyle/>
        <a:p>
          <a:endParaRPr lang="pl-PL"/>
        </a:p>
      </dgm:t>
    </dgm:pt>
    <dgm:pt modelId="{35FF8BE3-99DA-402B-8C8D-CAE4812EA06C}" type="sibTrans" cxnId="{8E29FB3B-CBE0-4EC1-895E-E1A26A3F8AC8}">
      <dgm:prSet/>
      <dgm:spPr/>
      <dgm:t>
        <a:bodyPr/>
        <a:lstStyle/>
        <a:p>
          <a:endParaRPr lang="pl-PL"/>
        </a:p>
      </dgm:t>
    </dgm:pt>
    <dgm:pt modelId="{9ACD408F-48C5-4895-8CB1-5687CB1DF2D6}">
      <dgm:prSet/>
      <dgm:spPr/>
      <dgm:t>
        <a:bodyPr/>
        <a:lstStyle/>
        <a:p>
          <a:pPr rtl="0"/>
          <a:r>
            <a:rPr lang="pl-PL" b="1" dirty="0"/>
            <a:t>kształcenie niedostosowane do potrzeb rynku pracy OF PN2020</a:t>
          </a:r>
        </a:p>
      </dgm:t>
    </dgm:pt>
    <dgm:pt modelId="{899E62A8-B9C3-40A4-A074-895370434938}" type="parTrans" cxnId="{2A28941B-6110-4999-88FE-04ABF932CCD9}">
      <dgm:prSet/>
      <dgm:spPr/>
      <dgm:t>
        <a:bodyPr/>
        <a:lstStyle/>
        <a:p>
          <a:endParaRPr lang="pl-PL"/>
        </a:p>
      </dgm:t>
    </dgm:pt>
    <dgm:pt modelId="{2EF09825-64D1-4E30-BE8E-6A82EBF9277A}" type="sibTrans" cxnId="{2A28941B-6110-4999-88FE-04ABF932CCD9}">
      <dgm:prSet/>
      <dgm:spPr/>
      <dgm:t>
        <a:bodyPr/>
        <a:lstStyle/>
        <a:p>
          <a:endParaRPr lang="pl-PL"/>
        </a:p>
      </dgm:t>
    </dgm:pt>
    <dgm:pt modelId="{D3F07384-23D5-474F-8D30-82EE96E891C2}">
      <dgm:prSet/>
      <dgm:spPr/>
      <dgm:t>
        <a:bodyPr/>
        <a:lstStyle/>
        <a:p>
          <a:pPr rtl="0"/>
          <a:r>
            <a:rPr lang="pl-PL" b="1" dirty="0"/>
            <a:t>niski potencjał rozwoju gospodarczego OF PN2020</a:t>
          </a:r>
        </a:p>
      </dgm:t>
    </dgm:pt>
    <dgm:pt modelId="{4F0BA565-B7E1-410B-9ECB-3B74AC6882D8}" type="parTrans" cxnId="{76B00587-7F8D-47E4-84E0-5E2A8F5967EB}">
      <dgm:prSet/>
      <dgm:spPr/>
      <dgm:t>
        <a:bodyPr/>
        <a:lstStyle/>
        <a:p>
          <a:endParaRPr lang="pl-PL"/>
        </a:p>
      </dgm:t>
    </dgm:pt>
    <dgm:pt modelId="{1CB8629E-A86D-4378-AFA2-1279B49E2F6F}" type="sibTrans" cxnId="{76B00587-7F8D-47E4-84E0-5E2A8F5967EB}">
      <dgm:prSet/>
      <dgm:spPr/>
      <dgm:t>
        <a:bodyPr/>
        <a:lstStyle/>
        <a:p>
          <a:endParaRPr lang="pl-PL"/>
        </a:p>
      </dgm:t>
    </dgm:pt>
    <dgm:pt modelId="{BAB8E18C-9F57-4CAC-AC9B-FD2FF922FBD0}">
      <dgm:prSet/>
      <dgm:spPr/>
      <dgm:t>
        <a:bodyPr/>
        <a:lstStyle/>
        <a:p>
          <a:pPr rtl="0"/>
          <a:r>
            <a:rPr lang="pl-PL" b="1" dirty="0"/>
            <a:t>brak wspólnej wizji rozwoju gospodarczego OF PN2020</a:t>
          </a:r>
        </a:p>
      </dgm:t>
    </dgm:pt>
    <dgm:pt modelId="{A31A181F-879E-4595-8C19-6EDA378EFB85}" type="parTrans" cxnId="{9845E4C8-6A4C-4686-9E13-FE43C6AAA832}">
      <dgm:prSet/>
      <dgm:spPr/>
      <dgm:t>
        <a:bodyPr/>
        <a:lstStyle/>
        <a:p>
          <a:endParaRPr lang="pl-PL"/>
        </a:p>
      </dgm:t>
    </dgm:pt>
    <dgm:pt modelId="{1ADFEBC6-DF76-40E1-96C6-2636FE1F5168}" type="sibTrans" cxnId="{9845E4C8-6A4C-4686-9E13-FE43C6AAA832}">
      <dgm:prSet/>
      <dgm:spPr/>
      <dgm:t>
        <a:bodyPr/>
        <a:lstStyle/>
        <a:p>
          <a:endParaRPr lang="pl-PL"/>
        </a:p>
      </dgm:t>
    </dgm:pt>
    <dgm:pt modelId="{0167D075-02A7-41F9-BBE8-EBE4617B1EBB}" type="pres">
      <dgm:prSet presAssocID="{5E87C273-4160-42B0-BEE6-92293965AD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CE0CD94-107C-4FAC-8714-8B90EF12A8C5}" type="pres">
      <dgm:prSet presAssocID="{D59ED90B-42B6-4699-928D-6CCAA24DD3BC}" presName="parentLin" presStyleCnt="0"/>
      <dgm:spPr/>
    </dgm:pt>
    <dgm:pt modelId="{9F25593D-51E7-4C1E-8293-3F6D81623268}" type="pres">
      <dgm:prSet presAssocID="{D59ED90B-42B6-4699-928D-6CCAA24DD3BC}" presName="parentLeftMargin" presStyleLbl="node1" presStyleIdx="0" presStyleCnt="6"/>
      <dgm:spPr/>
      <dgm:t>
        <a:bodyPr/>
        <a:lstStyle/>
        <a:p>
          <a:endParaRPr lang="pl-PL"/>
        </a:p>
      </dgm:t>
    </dgm:pt>
    <dgm:pt modelId="{223963CE-54C1-4462-B300-FB68359754F3}" type="pres">
      <dgm:prSet presAssocID="{D59ED90B-42B6-4699-928D-6CCAA24DD3B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6ABC83-1DCB-4DAB-AA3E-F5197D6E3A8D}" type="pres">
      <dgm:prSet presAssocID="{D59ED90B-42B6-4699-928D-6CCAA24DD3BC}" presName="negativeSpace" presStyleCnt="0"/>
      <dgm:spPr/>
    </dgm:pt>
    <dgm:pt modelId="{57808529-7805-4898-A4D3-D3A89025BEC4}" type="pres">
      <dgm:prSet presAssocID="{D59ED90B-42B6-4699-928D-6CCAA24DD3BC}" presName="childText" presStyleLbl="conFgAcc1" presStyleIdx="0" presStyleCnt="6">
        <dgm:presLayoutVars>
          <dgm:bulletEnabled val="1"/>
        </dgm:presLayoutVars>
      </dgm:prSet>
      <dgm:spPr/>
    </dgm:pt>
    <dgm:pt modelId="{29B05F39-B54B-4F2E-A1DC-206C17633CF7}" type="pres">
      <dgm:prSet presAssocID="{E10CA13F-4BD8-4A5F-9228-4AE906729810}" presName="spaceBetweenRectangles" presStyleCnt="0"/>
      <dgm:spPr/>
    </dgm:pt>
    <dgm:pt modelId="{45AD6F6E-BB39-4D93-9472-08756AB75B3C}" type="pres">
      <dgm:prSet presAssocID="{C2C1A2AE-529E-420A-815B-8C298BDF9A67}" presName="parentLin" presStyleCnt="0"/>
      <dgm:spPr/>
    </dgm:pt>
    <dgm:pt modelId="{807BC93D-D4BF-4825-92DB-BD47952F45CA}" type="pres">
      <dgm:prSet presAssocID="{C2C1A2AE-529E-420A-815B-8C298BDF9A67}" presName="parentLeftMargin" presStyleLbl="node1" presStyleIdx="0" presStyleCnt="6"/>
      <dgm:spPr/>
      <dgm:t>
        <a:bodyPr/>
        <a:lstStyle/>
        <a:p>
          <a:endParaRPr lang="pl-PL"/>
        </a:p>
      </dgm:t>
    </dgm:pt>
    <dgm:pt modelId="{1DF40409-C22E-4E21-9703-6D6B65ACB684}" type="pres">
      <dgm:prSet presAssocID="{C2C1A2AE-529E-420A-815B-8C298BDF9A6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B1A1FC-D0BF-499F-B196-FED04EAB2686}" type="pres">
      <dgm:prSet presAssocID="{C2C1A2AE-529E-420A-815B-8C298BDF9A67}" presName="negativeSpace" presStyleCnt="0"/>
      <dgm:spPr/>
    </dgm:pt>
    <dgm:pt modelId="{3202D59D-3757-4CAF-87A8-6D56F466C012}" type="pres">
      <dgm:prSet presAssocID="{C2C1A2AE-529E-420A-815B-8C298BDF9A67}" presName="childText" presStyleLbl="conFgAcc1" presStyleIdx="1" presStyleCnt="6">
        <dgm:presLayoutVars>
          <dgm:bulletEnabled val="1"/>
        </dgm:presLayoutVars>
      </dgm:prSet>
      <dgm:spPr/>
    </dgm:pt>
    <dgm:pt modelId="{C4321408-83FA-4DCB-9614-9A9F680F9286}" type="pres">
      <dgm:prSet presAssocID="{1D8315CC-9259-4752-BA61-07E34CCC9FAA}" presName="spaceBetweenRectangles" presStyleCnt="0"/>
      <dgm:spPr/>
    </dgm:pt>
    <dgm:pt modelId="{CBEC336A-66FA-492E-8BFA-3A8E39F0734A}" type="pres">
      <dgm:prSet presAssocID="{3676877C-F8FE-4B46-B10B-ED8580260890}" presName="parentLin" presStyleCnt="0"/>
      <dgm:spPr/>
    </dgm:pt>
    <dgm:pt modelId="{9AC50392-6086-4E1B-BB07-B2CE3AD04CA5}" type="pres">
      <dgm:prSet presAssocID="{3676877C-F8FE-4B46-B10B-ED8580260890}" presName="parentLeftMargin" presStyleLbl="node1" presStyleIdx="1" presStyleCnt="6"/>
      <dgm:spPr/>
      <dgm:t>
        <a:bodyPr/>
        <a:lstStyle/>
        <a:p>
          <a:endParaRPr lang="pl-PL"/>
        </a:p>
      </dgm:t>
    </dgm:pt>
    <dgm:pt modelId="{DBDE9F01-7B04-45D3-A882-89DBAC389185}" type="pres">
      <dgm:prSet presAssocID="{3676877C-F8FE-4B46-B10B-ED858026089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BA6030-8340-4672-A33A-77020E59C0CE}" type="pres">
      <dgm:prSet presAssocID="{3676877C-F8FE-4B46-B10B-ED8580260890}" presName="negativeSpace" presStyleCnt="0"/>
      <dgm:spPr/>
    </dgm:pt>
    <dgm:pt modelId="{6AFAC7E9-188F-4853-910A-EC9B94553722}" type="pres">
      <dgm:prSet presAssocID="{3676877C-F8FE-4B46-B10B-ED8580260890}" presName="childText" presStyleLbl="conFgAcc1" presStyleIdx="2" presStyleCnt="6">
        <dgm:presLayoutVars>
          <dgm:bulletEnabled val="1"/>
        </dgm:presLayoutVars>
      </dgm:prSet>
      <dgm:spPr/>
    </dgm:pt>
    <dgm:pt modelId="{3C135C5C-205E-435B-ACDD-11FC693CAAF1}" type="pres">
      <dgm:prSet presAssocID="{35FF8BE3-99DA-402B-8C8D-CAE4812EA06C}" presName="spaceBetweenRectangles" presStyleCnt="0"/>
      <dgm:spPr/>
    </dgm:pt>
    <dgm:pt modelId="{8A9AF1E2-554F-4C08-9920-FB132B82E1AF}" type="pres">
      <dgm:prSet presAssocID="{9ACD408F-48C5-4895-8CB1-5687CB1DF2D6}" presName="parentLin" presStyleCnt="0"/>
      <dgm:spPr/>
    </dgm:pt>
    <dgm:pt modelId="{8193B22D-2C34-4D0A-96E1-70861E375656}" type="pres">
      <dgm:prSet presAssocID="{9ACD408F-48C5-4895-8CB1-5687CB1DF2D6}" presName="parentLeftMargin" presStyleLbl="node1" presStyleIdx="2" presStyleCnt="6"/>
      <dgm:spPr/>
      <dgm:t>
        <a:bodyPr/>
        <a:lstStyle/>
        <a:p>
          <a:endParaRPr lang="pl-PL"/>
        </a:p>
      </dgm:t>
    </dgm:pt>
    <dgm:pt modelId="{5FD4010F-9CE2-4095-AEAD-8AFBB5F40DA6}" type="pres">
      <dgm:prSet presAssocID="{9ACD408F-48C5-4895-8CB1-5687CB1DF2D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9E8729-B793-4ED4-A901-12C61D189D1D}" type="pres">
      <dgm:prSet presAssocID="{9ACD408F-48C5-4895-8CB1-5687CB1DF2D6}" presName="negativeSpace" presStyleCnt="0"/>
      <dgm:spPr/>
    </dgm:pt>
    <dgm:pt modelId="{696DCAC0-950A-4EC8-BC21-04E313E1A061}" type="pres">
      <dgm:prSet presAssocID="{9ACD408F-48C5-4895-8CB1-5687CB1DF2D6}" presName="childText" presStyleLbl="conFgAcc1" presStyleIdx="3" presStyleCnt="6">
        <dgm:presLayoutVars>
          <dgm:bulletEnabled val="1"/>
        </dgm:presLayoutVars>
      </dgm:prSet>
      <dgm:spPr/>
    </dgm:pt>
    <dgm:pt modelId="{39A8F934-2092-4C94-AD6F-F9031288A4A2}" type="pres">
      <dgm:prSet presAssocID="{2EF09825-64D1-4E30-BE8E-6A82EBF9277A}" presName="spaceBetweenRectangles" presStyleCnt="0"/>
      <dgm:spPr/>
    </dgm:pt>
    <dgm:pt modelId="{443F7DDA-C060-466B-8CE1-7D7F721AF423}" type="pres">
      <dgm:prSet presAssocID="{D3F07384-23D5-474F-8D30-82EE96E891C2}" presName="parentLin" presStyleCnt="0"/>
      <dgm:spPr/>
    </dgm:pt>
    <dgm:pt modelId="{BEE201DC-E138-43A3-AAAB-4769BA9E14BC}" type="pres">
      <dgm:prSet presAssocID="{D3F07384-23D5-474F-8D30-82EE96E891C2}" presName="parentLeftMargin" presStyleLbl="node1" presStyleIdx="3" presStyleCnt="6"/>
      <dgm:spPr/>
      <dgm:t>
        <a:bodyPr/>
        <a:lstStyle/>
        <a:p>
          <a:endParaRPr lang="pl-PL"/>
        </a:p>
      </dgm:t>
    </dgm:pt>
    <dgm:pt modelId="{1F15F9C1-AFF5-49F3-871A-C577F897DD2B}" type="pres">
      <dgm:prSet presAssocID="{D3F07384-23D5-474F-8D30-82EE96E891C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E9BE03-A46E-4523-BE6A-ACCCDCE5CC9D}" type="pres">
      <dgm:prSet presAssocID="{D3F07384-23D5-474F-8D30-82EE96E891C2}" presName="negativeSpace" presStyleCnt="0"/>
      <dgm:spPr/>
    </dgm:pt>
    <dgm:pt modelId="{F565A6CF-051B-4BB0-9971-429984990063}" type="pres">
      <dgm:prSet presAssocID="{D3F07384-23D5-474F-8D30-82EE96E891C2}" presName="childText" presStyleLbl="conFgAcc1" presStyleIdx="4" presStyleCnt="6">
        <dgm:presLayoutVars>
          <dgm:bulletEnabled val="1"/>
        </dgm:presLayoutVars>
      </dgm:prSet>
      <dgm:spPr/>
    </dgm:pt>
    <dgm:pt modelId="{791550D4-1819-46EB-A75F-FC00A76B679C}" type="pres">
      <dgm:prSet presAssocID="{1CB8629E-A86D-4378-AFA2-1279B49E2F6F}" presName="spaceBetweenRectangles" presStyleCnt="0"/>
      <dgm:spPr/>
    </dgm:pt>
    <dgm:pt modelId="{8BD17057-7928-46A4-9FF4-A8AD51A3DC1B}" type="pres">
      <dgm:prSet presAssocID="{BAB8E18C-9F57-4CAC-AC9B-FD2FF922FBD0}" presName="parentLin" presStyleCnt="0"/>
      <dgm:spPr/>
    </dgm:pt>
    <dgm:pt modelId="{44B3BA2F-2214-43E0-9ACD-7F4D5BCFECD6}" type="pres">
      <dgm:prSet presAssocID="{BAB8E18C-9F57-4CAC-AC9B-FD2FF922FBD0}" presName="parentLeftMargin" presStyleLbl="node1" presStyleIdx="4" presStyleCnt="6"/>
      <dgm:spPr/>
      <dgm:t>
        <a:bodyPr/>
        <a:lstStyle/>
        <a:p>
          <a:endParaRPr lang="pl-PL"/>
        </a:p>
      </dgm:t>
    </dgm:pt>
    <dgm:pt modelId="{B27BB7D3-FEAF-417F-B359-FF528FFFBFE5}" type="pres">
      <dgm:prSet presAssocID="{BAB8E18C-9F57-4CAC-AC9B-FD2FF922FBD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A46593-95FF-43F2-9946-3500E2867445}" type="pres">
      <dgm:prSet presAssocID="{BAB8E18C-9F57-4CAC-AC9B-FD2FF922FBD0}" presName="negativeSpace" presStyleCnt="0"/>
      <dgm:spPr/>
    </dgm:pt>
    <dgm:pt modelId="{1381FCAE-63C2-4C66-8905-4B70E9530D8D}" type="pres">
      <dgm:prSet presAssocID="{BAB8E18C-9F57-4CAC-AC9B-FD2FF922FBD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55CB5A1-AD53-4B6D-B121-1BD16B9F27C1}" type="presOf" srcId="{3676877C-F8FE-4B46-B10B-ED8580260890}" destId="{DBDE9F01-7B04-45D3-A882-89DBAC389185}" srcOrd="1" destOrd="0" presId="urn:microsoft.com/office/officeart/2005/8/layout/list1"/>
    <dgm:cxn modelId="{76B00587-7F8D-47E4-84E0-5E2A8F5967EB}" srcId="{5E87C273-4160-42B0-BEE6-92293965AD6E}" destId="{D3F07384-23D5-474F-8D30-82EE96E891C2}" srcOrd="4" destOrd="0" parTransId="{4F0BA565-B7E1-410B-9ECB-3B74AC6882D8}" sibTransId="{1CB8629E-A86D-4378-AFA2-1279B49E2F6F}"/>
    <dgm:cxn modelId="{389B289A-893C-4867-9B6B-9656F190E8E6}" type="presOf" srcId="{C2C1A2AE-529E-420A-815B-8C298BDF9A67}" destId="{807BC93D-D4BF-4825-92DB-BD47952F45CA}" srcOrd="0" destOrd="0" presId="urn:microsoft.com/office/officeart/2005/8/layout/list1"/>
    <dgm:cxn modelId="{65474A71-B623-4888-AE1D-172AB5106FE1}" srcId="{5E87C273-4160-42B0-BEE6-92293965AD6E}" destId="{C2C1A2AE-529E-420A-815B-8C298BDF9A67}" srcOrd="1" destOrd="0" parTransId="{1380CE5D-B8B8-46AE-AD8C-1C7AF385FA7C}" sibTransId="{1D8315CC-9259-4752-BA61-07E34CCC9FAA}"/>
    <dgm:cxn modelId="{1ED508DB-938D-47AA-8EB4-28258F058B7D}" type="presOf" srcId="{D3F07384-23D5-474F-8D30-82EE96E891C2}" destId="{BEE201DC-E138-43A3-AAAB-4769BA9E14BC}" srcOrd="0" destOrd="0" presId="urn:microsoft.com/office/officeart/2005/8/layout/list1"/>
    <dgm:cxn modelId="{8E29FB3B-CBE0-4EC1-895E-E1A26A3F8AC8}" srcId="{5E87C273-4160-42B0-BEE6-92293965AD6E}" destId="{3676877C-F8FE-4B46-B10B-ED8580260890}" srcOrd="2" destOrd="0" parTransId="{520155D9-9847-4946-ADAE-F70967629EDA}" sibTransId="{35FF8BE3-99DA-402B-8C8D-CAE4812EA06C}"/>
    <dgm:cxn modelId="{7CC9FA12-9DCD-4F3A-9F40-928D3CE14982}" type="presOf" srcId="{D59ED90B-42B6-4699-928D-6CCAA24DD3BC}" destId="{223963CE-54C1-4462-B300-FB68359754F3}" srcOrd="1" destOrd="0" presId="urn:microsoft.com/office/officeart/2005/8/layout/list1"/>
    <dgm:cxn modelId="{37B675FF-6D5E-4FC6-B461-1AAF6D4CC096}" type="presOf" srcId="{BAB8E18C-9F57-4CAC-AC9B-FD2FF922FBD0}" destId="{44B3BA2F-2214-43E0-9ACD-7F4D5BCFECD6}" srcOrd="0" destOrd="0" presId="urn:microsoft.com/office/officeart/2005/8/layout/list1"/>
    <dgm:cxn modelId="{056B74AC-A6F4-46F7-AD2E-EC53D79B9660}" type="presOf" srcId="{C2C1A2AE-529E-420A-815B-8C298BDF9A67}" destId="{1DF40409-C22E-4E21-9703-6D6B65ACB684}" srcOrd="1" destOrd="0" presId="urn:microsoft.com/office/officeart/2005/8/layout/list1"/>
    <dgm:cxn modelId="{9845E4C8-6A4C-4686-9E13-FE43C6AAA832}" srcId="{5E87C273-4160-42B0-BEE6-92293965AD6E}" destId="{BAB8E18C-9F57-4CAC-AC9B-FD2FF922FBD0}" srcOrd="5" destOrd="0" parTransId="{A31A181F-879E-4595-8C19-6EDA378EFB85}" sibTransId="{1ADFEBC6-DF76-40E1-96C6-2636FE1F5168}"/>
    <dgm:cxn modelId="{42A5AE35-886B-4680-A375-2E0B0A807187}" type="presOf" srcId="{3676877C-F8FE-4B46-B10B-ED8580260890}" destId="{9AC50392-6086-4E1B-BB07-B2CE3AD04CA5}" srcOrd="0" destOrd="0" presId="urn:microsoft.com/office/officeart/2005/8/layout/list1"/>
    <dgm:cxn modelId="{6C778707-E601-4272-8F78-462337D2F017}" type="presOf" srcId="{5E87C273-4160-42B0-BEE6-92293965AD6E}" destId="{0167D075-02A7-41F9-BBE8-EBE4617B1EBB}" srcOrd="0" destOrd="0" presId="urn:microsoft.com/office/officeart/2005/8/layout/list1"/>
    <dgm:cxn modelId="{2A28941B-6110-4999-88FE-04ABF932CCD9}" srcId="{5E87C273-4160-42B0-BEE6-92293965AD6E}" destId="{9ACD408F-48C5-4895-8CB1-5687CB1DF2D6}" srcOrd="3" destOrd="0" parTransId="{899E62A8-B9C3-40A4-A074-895370434938}" sibTransId="{2EF09825-64D1-4E30-BE8E-6A82EBF9277A}"/>
    <dgm:cxn modelId="{B5EB7085-338F-4092-84BF-5BA1926E838E}" type="presOf" srcId="{BAB8E18C-9F57-4CAC-AC9B-FD2FF922FBD0}" destId="{B27BB7D3-FEAF-417F-B359-FF528FFFBFE5}" srcOrd="1" destOrd="0" presId="urn:microsoft.com/office/officeart/2005/8/layout/list1"/>
    <dgm:cxn modelId="{5BBA61EB-3FD2-4A2E-B8AD-F41460D85315}" type="presOf" srcId="{9ACD408F-48C5-4895-8CB1-5687CB1DF2D6}" destId="{8193B22D-2C34-4D0A-96E1-70861E375656}" srcOrd="0" destOrd="0" presId="urn:microsoft.com/office/officeart/2005/8/layout/list1"/>
    <dgm:cxn modelId="{6262F4D6-599B-4CE8-891F-BC112F9DB6FC}" srcId="{5E87C273-4160-42B0-BEE6-92293965AD6E}" destId="{D59ED90B-42B6-4699-928D-6CCAA24DD3BC}" srcOrd="0" destOrd="0" parTransId="{9F2E40AD-3EB0-4E57-ACEE-AD840F3D6B34}" sibTransId="{E10CA13F-4BD8-4A5F-9228-4AE906729810}"/>
    <dgm:cxn modelId="{220821C5-F871-4B2A-9651-B5462FC2A8D8}" type="presOf" srcId="{9ACD408F-48C5-4895-8CB1-5687CB1DF2D6}" destId="{5FD4010F-9CE2-4095-AEAD-8AFBB5F40DA6}" srcOrd="1" destOrd="0" presId="urn:microsoft.com/office/officeart/2005/8/layout/list1"/>
    <dgm:cxn modelId="{9BF65765-F4D9-497A-BF1E-2926E2A751F3}" type="presOf" srcId="{D3F07384-23D5-474F-8D30-82EE96E891C2}" destId="{1F15F9C1-AFF5-49F3-871A-C577F897DD2B}" srcOrd="1" destOrd="0" presId="urn:microsoft.com/office/officeart/2005/8/layout/list1"/>
    <dgm:cxn modelId="{B7031EE7-5C97-40A8-926E-E47EB0ABFB5E}" type="presOf" srcId="{D59ED90B-42B6-4699-928D-6CCAA24DD3BC}" destId="{9F25593D-51E7-4C1E-8293-3F6D81623268}" srcOrd="0" destOrd="0" presId="urn:microsoft.com/office/officeart/2005/8/layout/list1"/>
    <dgm:cxn modelId="{91123032-FBEF-4C0C-A45E-5A3C83B997BC}" type="presParOf" srcId="{0167D075-02A7-41F9-BBE8-EBE4617B1EBB}" destId="{ACE0CD94-107C-4FAC-8714-8B90EF12A8C5}" srcOrd="0" destOrd="0" presId="urn:microsoft.com/office/officeart/2005/8/layout/list1"/>
    <dgm:cxn modelId="{A8B6A991-35B5-4F91-979E-8668AF505DB8}" type="presParOf" srcId="{ACE0CD94-107C-4FAC-8714-8B90EF12A8C5}" destId="{9F25593D-51E7-4C1E-8293-3F6D81623268}" srcOrd="0" destOrd="0" presId="urn:microsoft.com/office/officeart/2005/8/layout/list1"/>
    <dgm:cxn modelId="{DADDB0E1-B9AF-4B7F-B7F7-53FB110E0703}" type="presParOf" srcId="{ACE0CD94-107C-4FAC-8714-8B90EF12A8C5}" destId="{223963CE-54C1-4462-B300-FB68359754F3}" srcOrd="1" destOrd="0" presId="urn:microsoft.com/office/officeart/2005/8/layout/list1"/>
    <dgm:cxn modelId="{7BA83179-4255-4B34-8EB4-00A680E26B14}" type="presParOf" srcId="{0167D075-02A7-41F9-BBE8-EBE4617B1EBB}" destId="{1E6ABC83-1DCB-4DAB-AA3E-F5197D6E3A8D}" srcOrd="1" destOrd="0" presId="urn:microsoft.com/office/officeart/2005/8/layout/list1"/>
    <dgm:cxn modelId="{A195E467-884B-4320-B507-88C7D5C36797}" type="presParOf" srcId="{0167D075-02A7-41F9-BBE8-EBE4617B1EBB}" destId="{57808529-7805-4898-A4D3-D3A89025BEC4}" srcOrd="2" destOrd="0" presId="urn:microsoft.com/office/officeart/2005/8/layout/list1"/>
    <dgm:cxn modelId="{2C3A2826-0006-40DF-9C27-5B1A8AA9E59B}" type="presParOf" srcId="{0167D075-02A7-41F9-BBE8-EBE4617B1EBB}" destId="{29B05F39-B54B-4F2E-A1DC-206C17633CF7}" srcOrd="3" destOrd="0" presId="urn:microsoft.com/office/officeart/2005/8/layout/list1"/>
    <dgm:cxn modelId="{17753757-279E-4D16-A549-FE1AD8B8EA9B}" type="presParOf" srcId="{0167D075-02A7-41F9-BBE8-EBE4617B1EBB}" destId="{45AD6F6E-BB39-4D93-9472-08756AB75B3C}" srcOrd="4" destOrd="0" presId="urn:microsoft.com/office/officeart/2005/8/layout/list1"/>
    <dgm:cxn modelId="{6CC7869C-E157-4CEA-BC3C-2023DEB735A0}" type="presParOf" srcId="{45AD6F6E-BB39-4D93-9472-08756AB75B3C}" destId="{807BC93D-D4BF-4825-92DB-BD47952F45CA}" srcOrd="0" destOrd="0" presId="urn:microsoft.com/office/officeart/2005/8/layout/list1"/>
    <dgm:cxn modelId="{ECCD7474-1C9C-4AE7-8A95-ABA0211E96B1}" type="presParOf" srcId="{45AD6F6E-BB39-4D93-9472-08756AB75B3C}" destId="{1DF40409-C22E-4E21-9703-6D6B65ACB684}" srcOrd="1" destOrd="0" presId="urn:microsoft.com/office/officeart/2005/8/layout/list1"/>
    <dgm:cxn modelId="{968933C8-DD05-41BD-8002-05C83EAA9CDD}" type="presParOf" srcId="{0167D075-02A7-41F9-BBE8-EBE4617B1EBB}" destId="{A1B1A1FC-D0BF-499F-B196-FED04EAB2686}" srcOrd="5" destOrd="0" presId="urn:microsoft.com/office/officeart/2005/8/layout/list1"/>
    <dgm:cxn modelId="{F3929685-EDB4-4E9A-82CA-0E3FB70FC774}" type="presParOf" srcId="{0167D075-02A7-41F9-BBE8-EBE4617B1EBB}" destId="{3202D59D-3757-4CAF-87A8-6D56F466C012}" srcOrd="6" destOrd="0" presId="urn:microsoft.com/office/officeart/2005/8/layout/list1"/>
    <dgm:cxn modelId="{4B6D17C8-596B-4B13-A88C-1941BFE16B5E}" type="presParOf" srcId="{0167D075-02A7-41F9-BBE8-EBE4617B1EBB}" destId="{C4321408-83FA-4DCB-9614-9A9F680F9286}" srcOrd="7" destOrd="0" presId="urn:microsoft.com/office/officeart/2005/8/layout/list1"/>
    <dgm:cxn modelId="{E61B54F8-8B89-40B7-AB19-3709EF494AE8}" type="presParOf" srcId="{0167D075-02A7-41F9-BBE8-EBE4617B1EBB}" destId="{CBEC336A-66FA-492E-8BFA-3A8E39F0734A}" srcOrd="8" destOrd="0" presId="urn:microsoft.com/office/officeart/2005/8/layout/list1"/>
    <dgm:cxn modelId="{06E821EC-221C-4E6E-A3E1-50D17FD55905}" type="presParOf" srcId="{CBEC336A-66FA-492E-8BFA-3A8E39F0734A}" destId="{9AC50392-6086-4E1B-BB07-B2CE3AD04CA5}" srcOrd="0" destOrd="0" presId="urn:microsoft.com/office/officeart/2005/8/layout/list1"/>
    <dgm:cxn modelId="{83A8A7D5-7AD5-4DA3-8EEA-5AB16D664568}" type="presParOf" srcId="{CBEC336A-66FA-492E-8BFA-3A8E39F0734A}" destId="{DBDE9F01-7B04-45D3-A882-89DBAC389185}" srcOrd="1" destOrd="0" presId="urn:microsoft.com/office/officeart/2005/8/layout/list1"/>
    <dgm:cxn modelId="{DBC8CC6F-33CB-458D-BA17-DF879DD38FC8}" type="presParOf" srcId="{0167D075-02A7-41F9-BBE8-EBE4617B1EBB}" destId="{DEBA6030-8340-4672-A33A-77020E59C0CE}" srcOrd="9" destOrd="0" presId="urn:microsoft.com/office/officeart/2005/8/layout/list1"/>
    <dgm:cxn modelId="{FB477051-23E8-483B-9E4A-1842823C6B13}" type="presParOf" srcId="{0167D075-02A7-41F9-BBE8-EBE4617B1EBB}" destId="{6AFAC7E9-188F-4853-910A-EC9B94553722}" srcOrd="10" destOrd="0" presId="urn:microsoft.com/office/officeart/2005/8/layout/list1"/>
    <dgm:cxn modelId="{C69EAD42-F3BC-436B-9E31-EB6A21D11DD6}" type="presParOf" srcId="{0167D075-02A7-41F9-BBE8-EBE4617B1EBB}" destId="{3C135C5C-205E-435B-ACDD-11FC693CAAF1}" srcOrd="11" destOrd="0" presId="urn:microsoft.com/office/officeart/2005/8/layout/list1"/>
    <dgm:cxn modelId="{02F8C6E6-9F3A-4F12-9385-8B010A19225E}" type="presParOf" srcId="{0167D075-02A7-41F9-BBE8-EBE4617B1EBB}" destId="{8A9AF1E2-554F-4C08-9920-FB132B82E1AF}" srcOrd="12" destOrd="0" presId="urn:microsoft.com/office/officeart/2005/8/layout/list1"/>
    <dgm:cxn modelId="{05B08A3E-9635-4EC6-B4D9-EC38A9988F24}" type="presParOf" srcId="{8A9AF1E2-554F-4C08-9920-FB132B82E1AF}" destId="{8193B22D-2C34-4D0A-96E1-70861E375656}" srcOrd="0" destOrd="0" presId="urn:microsoft.com/office/officeart/2005/8/layout/list1"/>
    <dgm:cxn modelId="{157AB104-83C3-449D-95B6-E216FA3EEC97}" type="presParOf" srcId="{8A9AF1E2-554F-4C08-9920-FB132B82E1AF}" destId="{5FD4010F-9CE2-4095-AEAD-8AFBB5F40DA6}" srcOrd="1" destOrd="0" presId="urn:microsoft.com/office/officeart/2005/8/layout/list1"/>
    <dgm:cxn modelId="{5588DA30-6AA6-4526-BD6F-48C0F748B68E}" type="presParOf" srcId="{0167D075-02A7-41F9-BBE8-EBE4617B1EBB}" destId="{3F9E8729-B793-4ED4-A901-12C61D189D1D}" srcOrd="13" destOrd="0" presId="urn:microsoft.com/office/officeart/2005/8/layout/list1"/>
    <dgm:cxn modelId="{3913485B-DC9E-41DC-B2FF-A68932273F3F}" type="presParOf" srcId="{0167D075-02A7-41F9-BBE8-EBE4617B1EBB}" destId="{696DCAC0-950A-4EC8-BC21-04E313E1A061}" srcOrd="14" destOrd="0" presId="urn:microsoft.com/office/officeart/2005/8/layout/list1"/>
    <dgm:cxn modelId="{BE0A3277-BA9A-45BE-A3F8-1F17D395FC32}" type="presParOf" srcId="{0167D075-02A7-41F9-BBE8-EBE4617B1EBB}" destId="{39A8F934-2092-4C94-AD6F-F9031288A4A2}" srcOrd="15" destOrd="0" presId="urn:microsoft.com/office/officeart/2005/8/layout/list1"/>
    <dgm:cxn modelId="{6A11D96B-73B0-4353-8E5B-71A185924CEF}" type="presParOf" srcId="{0167D075-02A7-41F9-BBE8-EBE4617B1EBB}" destId="{443F7DDA-C060-466B-8CE1-7D7F721AF423}" srcOrd="16" destOrd="0" presId="urn:microsoft.com/office/officeart/2005/8/layout/list1"/>
    <dgm:cxn modelId="{9EDB5723-EB49-4B93-A7D0-68A81B89DA0B}" type="presParOf" srcId="{443F7DDA-C060-466B-8CE1-7D7F721AF423}" destId="{BEE201DC-E138-43A3-AAAB-4769BA9E14BC}" srcOrd="0" destOrd="0" presId="urn:microsoft.com/office/officeart/2005/8/layout/list1"/>
    <dgm:cxn modelId="{F7C2C2D3-4754-4B0E-8ABA-B3495DBF82DE}" type="presParOf" srcId="{443F7DDA-C060-466B-8CE1-7D7F721AF423}" destId="{1F15F9C1-AFF5-49F3-871A-C577F897DD2B}" srcOrd="1" destOrd="0" presId="urn:microsoft.com/office/officeart/2005/8/layout/list1"/>
    <dgm:cxn modelId="{84756681-DE8F-4671-9E24-6C6C42AACEA4}" type="presParOf" srcId="{0167D075-02A7-41F9-BBE8-EBE4617B1EBB}" destId="{75E9BE03-A46E-4523-BE6A-ACCCDCE5CC9D}" srcOrd="17" destOrd="0" presId="urn:microsoft.com/office/officeart/2005/8/layout/list1"/>
    <dgm:cxn modelId="{61ED1F2D-A828-48CE-AA60-27455B0AEFE6}" type="presParOf" srcId="{0167D075-02A7-41F9-BBE8-EBE4617B1EBB}" destId="{F565A6CF-051B-4BB0-9971-429984990063}" srcOrd="18" destOrd="0" presId="urn:microsoft.com/office/officeart/2005/8/layout/list1"/>
    <dgm:cxn modelId="{D3EE327D-F738-4761-A126-245D8FFD152E}" type="presParOf" srcId="{0167D075-02A7-41F9-BBE8-EBE4617B1EBB}" destId="{791550D4-1819-46EB-A75F-FC00A76B679C}" srcOrd="19" destOrd="0" presId="urn:microsoft.com/office/officeart/2005/8/layout/list1"/>
    <dgm:cxn modelId="{68DE1939-F7E5-457C-9EDB-CD85615E5F87}" type="presParOf" srcId="{0167D075-02A7-41F9-BBE8-EBE4617B1EBB}" destId="{8BD17057-7928-46A4-9FF4-A8AD51A3DC1B}" srcOrd="20" destOrd="0" presId="urn:microsoft.com/office/officeart/2005/8/layout/list1"/>
    <dgm:cxn modelId="{113ED164-7105-4341-AF42-59A1E42EA5B3}" type="presParOf" srcId="{8BD17057-7928-46A4-9FF4-A8AD51A3DC1B}" destId="{44B3BA2F-2214-43E0-9ACD-7F4D5BCFECD6}" srcOrd="0" destOrd="0" presId="urn:microsoft.com/office/officeart/2005/8/layout/list1"/>
    <dgm:cxn modelId="{79F52737-0C0B-439F-AFF1-2544C20DECDD}" type="presParOf" srcId="{8BD17057-7928-46A4-9FF4-A8AD51A3DC1B}" destId="{B27BB7D3-FEAF-417F-B359-FF528FFFBFE5}" srcOrd="1" destOrd="0" presId="urn:microsoft.com/office/officeart/2005/8/layout/list1"/>
    <dgm:cxn modelId="{68063A6C-4654-44E5-822B-25D4DB049D76}" type="presParOf" srcId="{0167D075-02A7-41F9-BBE8-EBE4617B1EBB}" destId="{16A46593-95FF-43F2-9946-3500E2867445}" srcOrd="21" destOrd="0" presId="urn:microsoft.com/office/officeart/2005/8/layout/list1"/>
    <dgm:cxn modelId="{56E44764-757D-4564-BC9F-32C3B4644852}" type="presParOf" srcId="{0167D075-02A7-41F9-BBE8-EBE4617B1EBB}" destId="{1381FCAE-63C2-4C66-8905-4B70E9530D8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08529-7805-4898-A4D3-D3A89025BEC4}">
      <dsp:nvSpPr>
        <dsp:cNvPr id="0" name=""/>
        <dsp:cNvSpPr/>
      </dsp:nvSpPr>
      <dsp:spPr>
        <a:xfrm>
          <a:off x="0" y="290214"/>
          <a:ext cx="859155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963CE-54C1-4462-B300-FB68359754F3}">
      <dsp:nvSpPr>
        <dsp:cNvPr id="0" name=""/>
        <dsp:cNvSpPr/>
      </dsp:nvSpPr>
      <dsp:spPr>
        <a:xfrm>
          <a:off x="429577" y="68814"/>
          <a:ext cx="601408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318" tIns="0" rIns="227318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/>
            <a:t>słabo rozwinięty i mało atrakcyjny rynek pracy na obszarze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/>
            <a:t>PN2020</a:t>
          </a:r>
        </a:p>
      </dsp:txBody>
      <dsp:txXfrm>
        <a:off x="451193" y="90430"/>
        <a:ext cx="5970853" cy="399568"/>
      </dsp:txXfrm>
    </dsp:sp>
    <dsp:sp modelId="{3202D59D-3757-4CAF-87A8-6D56F466C012}">
      <dsp:nvSpPr>
        <dsp:cNvPr id="0" name=""/>
        <dsp:cNvSpPr/>
      </dsp:nvSpPr>
      <dsp:spPr>
        <a:xfrm>
          <a:off x="0" y="970614"/>
          <a:ext cx="859155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40409-C22E-4E21-9703-6D6B65ACB684}">
      <dsp:nvSpPr>
        <dsp:cNvPr id="0" name=""/>
        <dsp:cNvSpPr/>
      </dsp:nvSpPr>
      <dsp:spPr>
        <a:xfrm>
          <a:off x="429577" y="749214"/>
          <a:ext cx="601408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318" tIns="0" rIns="227318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/>
            <a:t>Utrudniona współpraca między Partnerami PN2020</a:t>
          </a:r>
        </a:p>
      </dsp:txBody>
      <dsp:txXfrm>
        <a:off x="451193" y="770830"/>
        <a:ext cx="5970853" cy="399568"/>
      </dsp:txXfrm>
    </dsp:sp>
    <dsp:sp modelId="{6AFAC7E9-188F-4853-910A-EC9B94553722}">
      <dsp:nvSpPr>
        <dsp:cNvPr id="0" name=""/>
        <dsp:cNvSpPr/>
      </dsp:nvSpPr>
      <dsp:spPr>
        <a:xfrm>
          <a:off x="0" y="1651014"/>
          <a:ext cx="859155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E9F01-7B04-45D3-A882-89DBAC389185}">
      <dsp:nvSpPr>
        <dsp:cNvPr id="0" name=""/>
        <dsp:cNvSpPr/>
      </dsp:nvSpPr>
      <dsp:spPr>
        <a:xfrm>
          <a:off x="429577" y="1429614"/>
          <a:ext cx="601408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318" tIns="0" rIns="227318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/>
            <a:t>mentalność (negatywna) społeczeństwa</a:t>
          </a:r>
        </a:p>
      </dsp:txBody>
      <dsp:txXfrm>
        <a:off x="451193" y="1451230"/>
        <a:ext cx="5970853" cy="399568"/>
      </dsp:txXfrm>
    </dsp:sp>
    <dsp:sp modelId="{696DCAC0-950A-4EC8-BC21-04E313E1A061}">
      <dsp:nvSpPr>
        <dsp:cNvPr id="0" name=""/>
        <dsp:cNvSpPr/>
      </dsp:nvSpPr>
      <dsp:spPr>
        <a:xfrm>
          <a:off x="0" y="2331414"/>
          <a:ext cx="859155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4010F-9CE2-4095-AEAD-8AFBB5F40DA6}">
      <dsp:nvSpPr>
        <dsp:cNvPr id="0" name=""/>
        <dsp:cNvSpPr/>
      </dsp:nvSpPr>
      <dsp:spPr>
        <a:xfrm>
          <a:off x="429577" y="2110014"/>
          <a:ext cx="601408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318" tIns="0" rIns="227318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/>
            <a:t>kształcenie niedostosowane do potrzeb rynku pracy OF PN2020</a:t>
          </a:r>
        </a:p>
      </dsp:txBody>
      <dsp:txXfrm>
        <a:off x="451193" y="2131630"/>
        <a:ext cx="5970853" cy="399568"/>
      </dsp:txXfrm>
    </dsp:sp>
    <dsp:sp modelId="{F565A6CF-051B-4BB0-9971-429984990063}">
      <dsp:nvSpPr>
        <dsp:cNvPr id="0" name=""/>
        <dsp:cNvSpPr/>
      </dsp:nvSpPr>
      <dsp:spPr>
        <a:xfrm>
          <a:off x="0" y="3011814"/>
          <a:ext cx="859155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5F9C1-AFF5-49F3-871A-C577F897DD2B}">
      <dsp:nvSpPr>
        <dsp:cNvPr id="0" name=""/>
        <dsp:cNvSpPr/>
      </dsp:nvSpPr>
      <dsp:spPr>
        <a:xfrm>
          <a:off x="429577" y="2790414"/>
          <a:ext cx="601408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318" tIns="0" rIns="227318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/>
            <a:t>niski potencjał rozwoju gospodarczego OF PN2020</a:t>
          </a:r>
        </a:p>
      </dsp:txBody>
      <dsp:txXfrm>
        <a:off x="451193" y="2812030"/>
        <a:ext cx="5970853" cy="399568"/>
      </dsp:txXfrm>
    </dsp:sp>
    <dsp:sp modelId="{1381FCAE-63C2-4C66-8905-4B70E9530D8D}">
      <dsp:nvSpPr>
        <dsp:cNvPr id="0" name=""/>
        <dsp:cNvSpPr/>
      </dsp:nvSpPr>
      <dsp:spPr>
        <a:xfrm>
          <a:off x="0" y="3692214"/>
          <a:ext cx="859155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BB7D3-FEAF-417F-B359-FF528FFFBFE5}">
      <dsp:nvSpPr>
        <dsp:cNvPr id="0" name=""/>
        <dsp:cNvSpPr/>
      </dsp:nvSpPr>
      <dsp:spPr>
        <a:xfrm>
          <a:off x="429577" y="3470814"/>
          <a:ext cx="601408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318" tIns="0" rIns="227318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/>
            <a:t>brak wspólnej wizji rozwoju gospodarczego OF PN2020</a:t>
          </a:r>
        </a:p>
      </dsp:txBody>
      <dsp:txXfrm>
        <a:off x="451193" y="3492430"/>
        <a:ext cx="5970853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764280" cy="3200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920510" y="0"/>
            <a:ext cx="3764280" cy="3200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31/03/2016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079649"/>
            <a:ext cx="3764280" cy="3200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920510" y="6079649"/>
            <a:ext cx="3764280" cy="3200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764280" cy="3200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920510" y="0"/>
            <a:ext cx="3764280" cy="3200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31/03/2016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743200" y="479425"/>
            <a:ext cx="3200400" cy="2400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10" tIns="43105" rIns="86210" bIns="43105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868680" y="3040380"/>
            <a:ext cx="6949440" cy="2880360"/>
          </a:xfrm>
          <a:prstGeom prst="rect">
            <a:avLst/>
          </a:prstGeom>
        </p:spPr>
        <p:txBody>
          <a:bodyPr vert="horz" lIns="86210" tIns="43105" rIns="86210" bIns="43105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079649"/>
            <a:ext cx="3764280" cy="3200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920510" y="6079649"/>
            <a:ext cx="3764280" cy="3200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5062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28398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8429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5757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959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88952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07656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00578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1823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94250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0527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9749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138612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281940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70535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509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19299"/>
            <a:ext cx="8229600" cy="35052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15179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4857751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19201"/>
            <a:ext cx="6019800" cy="4400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03369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0657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44805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61911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001" y="946675"/>
            <a:ext cx="8676000" cy="476667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6997" y="1599918"/>
            <a:ext cx="8229600" cy="45073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83040" y="6424515"/>
            <a:ext cx="790560" cy="21458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明朝" pitchFamily="18" charset="-128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4721" y="6232975"/>
            <a:ext cx="6233760" cy="475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明朝" pitchFamily="18" charset="-128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849F1-8A2E-4EB4-81F3-F32AD013E5DC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130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Myanmar Text" panose="020B0502040204020203" pitchFamily="34" charset="0"/>
              </a:defRPr>
            </a:lvl1pPr>
            <a:lvl2pPr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2pPr>
            <a:lvl3pPr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3pPr>
            <a:lvl4pPr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4pPr>
            <a:lvl5pPr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4515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294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86533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811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71700"/>
            <a:ext cx="4038600" cy="39544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4038600" cy="39544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Symbol zastępczy numeru slajdu 4"/>
          <p:cNvSpPr txBox="1">
            <a:spLocks/>
          </p:cNvSpPr>
          <p:nvPr userDrawn="1"/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89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6605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Symbol zastępczy numeru slajdu 4"/>
          <p:cNvSpPr txBox="1">
            <a:spLocks/>
          </p:cNvSpPr>
          <p:nvPr userDrawn="1"/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89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1329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99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60DF-35E6-4ED7-9BF3-3716B68673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Symbol zastępczy numeru slajdu 4"/>
          <p:cNvSpPr txBox="1">
            <a:spLocks/>
          </p:cNvSpPr>
          <p:nvPr userDrawn="1"/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89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83184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DEBE8-4FF5-4E4D-BA6C-EB84B1D13E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Symbol zastępczy numeru slajdu 4"/>
          <p:cNvSpPr txBox="1">
            <a:spLocks/>
          </p:cNvSpPr>
          <p:nvPr userDrawn="1"/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89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0825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2050"/>
            <a:ext cx="3008313" cy="7429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162050"/>
            <a:ext cx="5111750" cy="4964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4EAC-DCC8-484F-9416-4FED94BC74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Symbol zastępczy numeru slajdu 4"/>
          <p:cNvSpPr txBox="1">
            <a:spLocks/>
          </p:cNvSpPr>
          <p:nvPr userDrawn="1"/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89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85994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67"/>
          <a:stretch/>
        </p:blipFill>
        <p:spPr bwMode="auto">
          <a:xfrm>
            <a:off x="0" y="-228599"/>
            <a:ext cx="91440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J041NR\Desktop\PARTNERSTWO NYSKIE 2014\pliki robocze\image6405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7550" y="5862588"/>
            <a:ext cx="2632074" cy="67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041NR\Desktop\PARTNERSTWO NYSKIE 2014\logotypy\4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12" y="5609379"/>
            <a:ext cx="3157538" cy="118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4572000" y="65088"/>
            <a:ext cx="3249295" cy="825500"/>
            <a:chOff x="-2237" y="860"/>
            <a:chExt cx="10234" cy="260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2237" y="860"/>
              <a:ext cx="10234" cy="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37" y="860"/>
              <a:ext cx="10242" cy="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16264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4" r:id="rId14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</p:spPr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  <p:pic>
        <p:nvPicPr>
          <p:cNvPr id="4" name="Obraz 3" descr="mapa2.png"/>
          <p:cNvPicPr/>
          <p:nvPr/>
        </p:nvPicPr>
        <p:blipFill>
          <a:blip r:embed="rId4" cstate="print"/>
          <a:srcRect b="2116"/>
          <a:stretch>
            <a:fillRect/>
          </a:stretch>
        </p:blipFill>
        <p:spPr>
          <a:xfrm>
            <a:off x="2185173" y="1371600"/>
            <a:ext cx="4817903" cy="4154861"/>
          </a:xfrm>
          <a:prstGeom prst="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 prstMaterial="clear"/>
        </p:spPr>
      </p:pic>
      <p:sp>
        <p:nvSpPr>
          <p:cNvPr id="5" name="pole tekstowe 4"/>
          <p:cNvSpPr txBox="1"/>
          <p:nvPr/>
        </p:nvSpPr>
        <p:spPr>
          <a:xfrm>
            <a:off x="982663" y="1992313"/>
            <a:ext cx="7246937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Strategia Rynku Pracy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Obszaru Funkcjonalnego Partnerstwo Nyskie 2020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 sz="2400" b="1" i="1" dirty="0"/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2400" b="1" i="1" dirty="0"/>
              <a:t>Prezentacja założeń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 sz="2400" b="1" i="1" dirty="0"/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 sz="2400" b="1" i="1" dirty="0"/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 sz="2400" b="1" i="1" dirty="0"/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</p:spPr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11188" y="333375"/>
            <a:ext cx="1828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wdrażania 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Strategii Rynku Pracy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 PN2020</a:t>
            </a:r>
            <a:endParaRPr lang="pl-PL" altLang="pl-PL" dirty="0"/>
          </a:p>
        </p:txBody>
      </p:sp>
      <p:sp>
        <p:nvSpPr>
          <p:cNvPr id="5" name="Symbol zastępczy zawartości 4"/>
          <p:cNvSpPr txBox="1">
            <a:spLocks/>
          </p:cNvSpPr>
          <p:nvPr/>
        </p:nvSpPr>
        <p:spPr bwMode="auto">
          <a:xfrm>
            <a:off x="468313" y="1485900"/>
            <a:ext cx="82296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1pPr>
            <a:lvl2pPr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2pPr>
            <a:lvl3pPr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3pPr>
            <a:lvl4pPr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4pPr>
            <a:lvl5pPr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pl-PL" altLang="pl-PL" sz="1000" b="1" dirty="0"/>
              <a:t>Zakłada się następujące źródła finansowania zadań przedstawionych w Strategii Rozwoju Rynku Pracy Obszaru Funkcjonalnego Partnerstwa Nyskiego 2020:</a:t>
            </a:r>
          </a:p>
          <a:p>
            <a:pPr lvl="1" eaLnBrk="1"/>
            <a:r>
              <a:rPr lang="pl-PL" altLang="pl-PL" sz="1000" dirty="0"/>
              <a:t>Środki własne samorządu powiatowego, gminnego, w tym także środki krajowe ,</a:t>
            </a:r>
          </a:p>
          <a:p>
            <a:pPr lvl="1" eaLnBrk="1"/>
            <a:r>
              <a:rPr lang="pl-PL" altLang="pl-PL" sz="1000" dirty="0"/>
              <a:t>Środki pochodzące z funduszy europejskich w ramach poszczególnych programów operacyjnych: </a:t>
            </a:r>
          </a:p>
          <a:p>
            <a:pPr lvl="1" eaLnBrk="1"/>
            <a:r>
              <a:rPr lang="pl-PL" altLang="pl-PL" sz="1000" dirty="0"/>
              <a:t>Regionalny Program Operacyjny Województwa Opolskiego na lata 2014-2020, </a:t>
            </a:r>
          </a:p>
          <a:p>
            <a:pPr lvl="1" eaLnBrk="1"/>
            <a:r>
              <a:rPr lang="pl-PL" altLang="pl-PL" sz="1000" dirty="0"/>
              <a:t>Infrastruktura i Środowisko 2014-2020, </a:t>
            </a:r>
          </a:p>
          <a:p>
            <a:pPr lvl="1" eaLnBrk="1"/>
            <a:r>
              <a:rPr lang="pl-PL" altLang="pl-PL" sz="1000" dirty="0"/>
              <a:t>Inteligentny Rozwój 2014-2020, </a:t>
            </a:r>
          </a:p>
          <a:p>
            <a:pPr lvl="1" eaLnBrk="1"/>
            <a:r>
              <a:rPr lang="pl-PL" altLang="pl-PL" sz="1000" dirty="0"/>
              <a:t>Wiedza, Edukacja, Rozwój 2014-2020, </a:t>
            </a:r>
          </a:p>
          <a:p>
            <a:pPr lvl="1" eaLnBrk="1"/>
            <a:r>
              <a:rPr lang="pl-PL" altLang="pl-PL" sz="1000" dirty="0"/>
              <a:t>Polska Cyfrowa 2014-2020, </a:t>
            </a:r>
          </a:p>
          <a:p>
            <a:pPr lvl="1" eaLnBrk="1"/>
            <a:r>
              <a:rPr lang="pl-PL" altLang="pl-PL" sz="1000" dirty="0"/>
              <a:t>Pomoc Techniczna 2014-2020.</a:t>
            </a:r>
          </a:p>
          <a:p>
            <a:pPr lvl="1" eaLnBrk="1"/>
            <a:r>
              <a:rPr lang="pl-PL" altLang="pl-PL" sz="1000" dirty="0"/>
              <a:t>Program </a:t>
            </a:r>
            <a:r>
              <a:rPr lang="pl-PL" altLang="pl-PL" sz="1000" dirty="0" err="1"/>
              <a:t>Interreg</a:t>
            </a:r>
            <a:r>
              <a:rPr lang="pl-PL" altLang="pl-PL" sz="1000" dirty="0"/>
              <a:t> V-A Republika Czeska – Polska, </a:t>
            </a:r>
          </a:p>
          <a:p>
            <a:pPr algn="just" eaLnBrk="1"/>
            <a:r>
              <a:rPr lang="pl-PL" altLang="pl-PL" sz="1000" b="1" dirty="0"/>
              <a:t>Monitoring realizacji poszczególnych celów operacyjnych odbywać się będzie w oparciu o przypisane do nich mierzalne wskaźniki rezultatu i produktu. Ocena powinna być dokonywana przez odpowiednie jednostki administracyjne podległe odpowiadającemu za dany cel Partnerowi w cyklach rocznych (lub z inną częstotliwością optymalną dla danego wskaźnika).</a:t>
            </a:r>
          </a:p>
          <a:p>
            <a:pPr algn="just" eaLnBrk="1"/>
            <a:r>
              <a:rPr lang="pl-PL" altLang="pl-PL" sz="1000" b="1" dirty="0"/>
              <a:t>Raporty wdrażania strategii będą opracowywane raz na kadencję. </a:t>
            </a:r>
          </a:p>
          <a:p>
            <a:pPr eaLnBrk="1"/>
            <a:endParaRPr lang="pl-PL" altLang="pl-PL" sz="1000" dirty="0"/>
          </a:p>
          <a:p>
            <a:pPr eaLnBrk="1"/>
            <a:endParaRPr lang="pl-PL" altLang="pl-PL" dirty="0"/>
          </a:p>
          <a:p>
            <a:pPr eaLnBrk="1"/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22360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</p:spPr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724150" y="1590675"/>
            <a:ext cx="3886200" cy="476250"/>
          </a:xfrm>
          <a:prstGeom prst="rect">
            <a:avLst/>
          </a:prstGeom>
        </p:spPr>
        <p:txBody>
          <a:bodyPr/>
          <a:lstStyle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57200" indent="-457200" algn="ctr" eaLnBrk="1">
              <a:defRPr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Dziękujemy za uwagę</a:t>
            </a:r>
          </a:p>
        </p:txBody>
      </p:sp>
    </p:spTree>
    <p:extLst>
      <p:ext uri="{BB962C8B-B14F-4D97-AF65-F5344CB8AC3E}">
        <p14:creationId xmlns:p14="http://schemas.microsoft.com/office/powerpoint/2010/main" xmlns="" val="326181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</p:spPr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611188" y="260350"/>
            <a:ext cx="1828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Wprowadzenie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informacje o projekcie</a:t>
            </a:r>
            <a:endParaRPr lang="pl-PL" altLang="pl-PL" dirty="0"/>
          </a:p>
        </p:txBody>
      </p:sp>
      <p:sp>
        <p:nvSpPr>
          <p:cNvPr id="7" name="Symbol zastępczy zawartości 5"/>
          <p:cNvSpPr txBox="1">
            <a:spLocks/>
          </p:cNvSpPr>
          <p:nvPr/>
        </p:nvSpPr>
        <p:spPr bwMode="auto">
          <a:xfrm>
            <a:off x="468313" y="1341438"/>
            <a:ext cx="82296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1pPr>
            <a:lvl2pPr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2pPr>
            <a:lvl3pPr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3pPr>
            <a:lvl4pPr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4pPr>
            <a:lvl5pPr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Char char="•"/>
            </a:pPr>
            <a:r>
              <a:rPr lang="pl-PL" altLang="pl-PL" sz="2000" dirty="0"/>
              <a:t>Projekt realizowany w ramach konkursu Ministerstwa Infrastruktury </a:t>
            </a:r>
            <a:br>
              <a:rPr lang="pl-PL" altLang="pl-PL" sz="2000" dirty="0"/>
            </a:br>
            <a:r>
              <a:rPr lang="pl-PL" altLang="pl-PL" sz="2000" dirty="0"/>
              <a:t>i Rozwoju współfinansowanego ze środków Mechanizmu Finansowego EOG.</a:t>
            </a:r>
          </a:p>
          <a:p>
            <a:pPr eaLnBrk="1">
              <a:buFont typeface="Arial" panose="020B0604020202020204" pitchFamily="34" charset="0"/>
              <a:buChar char="•"/>
            </a:pPr>
            <a:r>
              <a:rPr lang="pl-PL" altLang="pl-PL" sz="2000" b="1" dirty="0"/>
              <a:t>Cel: </a:t>
            </a:r>
            <a:r>
              <a:rPr lang="pl-PL" altLang="pl-PL" sz="2000" dirty="0"/>
              <a:t>wytworzenie mechanizmów długofalowej współpracy </a:t>
            </a:r>
            <a:br>
              <a:rPr lang="pl-PL" altLang="pl-PL" sz="2000" dirty="0"/>
            </a:br>
            <a:r>
              <a:rPr lang="pl-PL" altLang="pl-PL" sz="2000" dirty="0"/>
              <a:t>w zakresie wspólnego rozpoznawania i rozwiązywania problemów </a:t>
            </a:r>
            <a:br>
              <a:rPr lang="pl-PL" altLang="pl-PL" sz="2000" dirty="0"/>
            </a:br>
            <a:r>
              <a:rPr lang="pl-PL" altLang="pl-PL" sz="2000" dirty="0"/>
              <a:t>o charakterze wykraczającym poza granice jednej gminy (działanie </a:t>
            </a:r>
            <a:br>
              <a:rPr lang="pl-PL" altLang="pl-PL" sz="2000" dirty="0"/>
            </a:br>
            <a:r>
              <a:rPr lang="pl-PL" altLang="pl-PL" sz="2000" dirty="0"/>
              <a:t>na szczeblu ponadlokalnym).</a:t>
            </a:r>
          </a:p>
          <a:p>
            <a:pPr eaLnBrk="1">
              <a:buFont typeface="Arial" panose="020B0604020202020204" pitchFamily="34" charset="0"/>
              <a:buChar char="•"/>
            </a:pPr>
            <a:r>
              <a:rPr lang="pl-PL" altLang="pl-PL" sz="2000" dirty="0"/>
              <a:t>Realizacja celu m. in. poprzez </a:t>
            </a:r>
            <a:r>
              <a:rPr lang="pl-PL" altLang="pl-PL" sz="2000" b="1" dirty="0"/>
              <a:t>opracowanie dokumentów planistycznych </a:t>
            </a:r>
            <a:r>
              <a:rPr lang="pl-PL" altLang="pl-PL" sz="2000" dirty="0"/>
              <a:t>dla obszaru funkcjonalnego: strategii ogólnej </a:t>
            </a:r>
            <a:br>
              <a:rPr lang="pl-PL" altLang="pl-PL" sz="2000" dirty="0"/>
            </a:br>
            <a:r>
              <a:rPr lang="pl-PL" altLang="pl-PL" sz="2000" dirty="0"/>
              <a:t>i trzech strategii sektorowych, w tym Strategii Rynku Pracy.</a:t>
            </a:r>
          </a:p>
        </p:txBody>
      </p:sp>
    </p:spTree>
    <p:extLst>
      <p:ext uri="{BB962C8B-B14F-4D97-AF65-F5344CB8AC3E}">
        <p14:creationId xmlns:p14="http://schemas.microsoft.com/office/powerpoint/2010/main" xmlns="" val="46991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</p:spPr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84213" y="260350"/>
            <a:ext cx="1828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Wprowadzenie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informacje o OF PN2020</a:t>
            </a:r>
            <a:endParaRPr lang="pl-PL" altLang="pl-PL" dirty="0"/>
          </a:p>
        </p:txBody>
      </p:sp>
      <p:sp>
        <p:nvSpPr>
          <p:cNvPr id="5" name="Symbol zastępczy zawartości 5"/>
          <p:cNvSpPr txBox="1">
            <a:spLocks/>
          </p:cNvSpPr>
          <p:nvPr/>
        </p:nvSpPr>
        <p:spPr bwMode="auto">
          <a:xfrm>
            <a:off x="468313" y="1341438"/>
            <a:ext cx="388778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1pPr>
            <a:lvl2pPr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2pPr>
            <a:lvl3pPr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3pPr>
            <a:lvl4pPr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4pPr>
            <a:lvl5pPr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9pPr>
          </a:lstStyle>
          <a:p>
            <a:pPr algn="just" eaLnBrk="1"/>
            <a:r>
              <a:rPr lang="pl-PL" altLang="pl-PL" sz="2000" dirty="0"/>
              <a:t>Obszar Funkcjonalny Partnerstwa Nyskiego 2020 położony jest w południowo-zachodniej części województwa opolskiego. Należą do niego trzy powiaty: prudnicki, nyski, głubczycki. Na poziomie gminnym w skład OF PN2020 wchodzi 14 gmin z czterech powiatów. </a:t>
            </a:r>
          </a:p>
        </p:txBody>
      </p:sp>
      <p:pic>
        <p:nvPicPr>
          <p:cNvPr id="6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397000"/>
            <a:ext cx="3821113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324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</p:spPr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11188" y="333375"/>
            <a:ext cx="1828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Wprowadzenie</a:t>
            </a:r>
            <a:b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b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definicja Strategii</a:t>
            </a:r>
            <a:endParaRPr lang="pl-P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l-PL" altLang="pl-PL" dirty="0"/>
          </a:p>
        </p:txBody>
      </p:sp>
      <p:pic>
        <p:nvPicPr>
          <p:cNvPr id="5" name="Obraz 4" descr="4268897748_8154e2625c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47" y="1507604"/>
            <a:ext cx="2933828" cy="195684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6" name="Symbol zastępczy zawartości 5"/>
          <p:cNvSpPr txBox="1">
            <a:spLocks/>
          </p:cNvSpPr>
          <p:nvPr/>
        </p:nvSpPr>
        <p:spPr>
          <a:xfrm>
            <a:off x="3343275" y="1341438"/>
            <a:ext cx="5354638" cy="4464050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1pPr>
            <a:lvl2pPr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2pPr>
            <a:lvl3pPr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3pPr>
            <a:lvl4pPr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4pPr>
            <a:lvl5pPr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lnSpc>
                <a:spcPct val="120000"/>
              </a:lnSpc>
              <a:buFont typeface="Monotype Sorts"/>
              <a:buNone/>
            </a:pPr>
            <a:endParaRPr lang="pl-PL" altLang="pl-PL" sz="1800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>
              <a:lnSpc>
                <a:spcPct val="120000"/>
              </a:lnSpc>
              <a:buFont typeface="Monotype Sorts"/>
              <a:buNone/>
            </a:pPr>
            <a:r>
              <a:rPr lang="pl-PL" altLang="pl-PL" sz="1800" b="1" dirty="0">
                <a:solidFill>
                  <a:srgbClr val="0D0D0D"/>
                </a:solidFill>
                <a:latin typeface="Arial" panose="020B0604020202020204" pitchFamily="34" charset="0"/>
              </a:rPr>
              <a:t>Strategia Rynku Pracy</a:t>
            </a:r>
          </a:p>
          <a:p>
            <a:pPr algn="just" eaLnBrk="1">
              <a:lnSpc>
                <a:spcPct val="150000"/>
              </a:lnSpc>
              <a:spcAft>
                <a:spcPct val="0"/>
              </a:spcAft>
            </a:pPr>
            <a:r>
              <a:rPr lang="pl-PL" altLang="pl-PL" sz="2000" dirty="0">
                <a:solidFill>
                  <a:srgbClr val="0D0D0D"/>
                </a:solidFill>
                <a:latin typeface="Arial" panose="020B0604020202020204" pitchFamily="34" charset="0"/>
              </a:rPr>
              <a:t>to scenariusz osiągania celów w sferze rynku pracy i edukacji,</a:t>
            </a:r>
            <a:r>
              <a:rPr lang="pl-PL" altLang="pl-PL" sz="2000" dirty="0">
                <a:solidFill>
                  <a:srgbClr val="0D0D0D"/>
                </a:solidFill>
              </a:rPr>
              <a:t> </a:t>
            </a:r>
            <a:r>
              <a:rPr lang="pl-PL" altLang="pl-PL" sz="2000" dirty="0">
                <a:solidFill>
                  <a:srgbClr val="0D0D0D"/>
                </a:solidFill>
                <a:latin typeface="Arial" panose="020B0604020202020204" pitchFamily="34" charset="0"/>
              </a:rPr>
              <a:t>do których dąży wspólnota samorządowa, pozwala transformować sytuację obecną  na projektowaną.</a:t>
            </a:r>
          </a:p>
        </p:txBody>
      </p:sp>
    </p:spTree>
    <p:extLst>
      <p:ext uri="{BB962C8B-B14F-4D97-AF65-F5344CB8AC3E}">
        <p14:creationId xmlns:p14="http://schemas.microsoft.com/office/powerpoint/2010/main" xmlns="" val="54650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</p:spPr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20713" y="431800"/>
            <a:ext cx="1828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pl-PL" altLang="pl-PL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Najważniejsze problemy </a:t>
            </a:r>
          </a:p>
          <a:p>
            <a:pPr algn="ctr" eaLnBrk="1"/>
            <a:r>
              <a:rPr lang="pl-PL" altLang="pl-PL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rynku pracy OF PN2020</a:t>
            </a:r>
          </a:p>
        </p:txBody>
      </p:sp>
      <p:graphicFrame>
        <p:nvGraphicFramePr>
          <p:cNvPr id="5" name="Symbol zastępczy zawartości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50563033"/>
              </p:ext>
            </p:extLst>
          </p:nvPr>
        </p:nvGraphicFramePr>
        <p:xfrm>
          <a:off x="314325" y="1469161"/>
          <a:ext cx="8591550" cy="413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12696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</p:spPr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20713" y="431800"/>
            <a:ext cx="1828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Wizja i misja rozwoju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rynku pracy OF PN2020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0501" y="2237253"/>
            <a:ext cx="7997589" cy="2730532"/>
          </a:xfrm>
          <a:prstGeom prst="rect">
            <a:avLst/>
          </a:prstGeom>
          <a:solidFill>
            <a:srgbClr val="FFFFFF"/>
          </a:solidFill>
          <a:ln w="63500" cmpd="thickThin">
            <a:noFill/>
            <a:miter lim="800000"/>
            <a:headEnd/>
            <a:tailEnd/>
          </a:ln>
          <a:effectLst>
            <a:prstShdw prst="shdw17" dist="17961" dir="13500000">
              <a:srgbClr val="76923C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l-PL" sz="1400" b="1" dirty="0">
              <a:latin typeface="+mn-lt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sz="1400" b="1" dirty="0">
                <a:latin typeface="+mn-lt"/>
              </a:rPr>
              <a:t>Wizja zakłada, że Obszar Funkcjonalny Partnerstwo Nyskie 2020 w perspektywie do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sz="1400" b="1" dirty="0">
                <a:latin typeface="+mn-lt"/>
              </a:rPr>
              <a:t>2030 roku będzie przyjaznym miejscem do życia, charakteryzującym się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sz="1400" b="1" dirty="0">
                <a:latin typeface="+mn-lt"/>
              </a:rPr>
              <a:t>wysokim poziomem rozwoju gospodarczego, rozwiniętym i atrakcyjnym rynkiem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sz="1400" b="1" dirty="0">
                <a:latin typeface="+mn-lt"/>
              </a:rPr>
              <a:t>pracy oraz kształceniem dostosowanym do potrzeb tego rynku.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l-PL" sz="1400" b="1" dirty="0">
              <a:latin typeface="+mn-lt"/>
              <a:cs typeface="Arial" pitchFamily="34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l-PL" sz="1400" b="1" dirty="0">
              <a:latin typeface="+mn-lt"/>
              <a:cs typeface="Arial" pitchFamily="34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sz="1400" b="1" dirty="0">
                <a:latin typeface="+mn-lt"/>
              </a:rPr>
              <a:t>Misją Partnerstwa Nyskiego 2020 w obszarze rynku pracy jest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sz="1400" b="1" dirty="0">
                <a:latin typeface="+mn-lt"/>
              </a:rPr>
              <a:t>podejmowanie wspólnych działań na rzecz zapewnienia odpowiednich warunków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sz="1400" b="1" dirty="0">
                <a:latin typeface="+mn-lt"/>
              </a:rPr>
              <a:t>nauki i pracy przy jednoczesnym racjonalnym wykorzystaniu posiadanych atutów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sz="1400" b="1" dirty="0">
                <a:latin typeface="+mn-lt"/>
              </a:rPr>
              <a:t>do rozwoju innowacyjnej i konkurencyjnej gospodarki.</a:t>
            </a:r>
            <a:endParaRPr lang="pl-PL" sz="20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26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</p:spPr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900113" y="476250"/>
            <a:ext cx="1828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Cele strategiczne, operacyjne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i wybrane priorytety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3732078"/>
              </p:ext>
            </p:extLst>
          </p:nvPr>
        </p:nvGraphicFramePr>
        <p:xfrm>
          <a:off x="333375" y="1420813"/>
          <a:ext cx="8267700" cy="37084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2477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99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809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Cel strategiczny 1: Rozwinięty i atrakcyjny rynek pracy OF PN2020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68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/>
                        <a:t>Cel operacyjny 1.1: Niski poziom bezrobocia w OF PN2020</a:t>
                      </a:r>
                      <a:endParaRPr lang="pl-PL" sz="1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16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/>
                        <a:t>Priorytety 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spcAft>
                          <a:spcPts val="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l-PL" sz="1000" dirty="0"/>
                        <a:t>Opracowanie i wdrożenie programów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aktywizujących dla osób młodych (zwłaszcza dla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absolwentów szkół)</a:t>
                      </a:r>
                    </a:p>
                    <a:p>
                      <a:pPr marL="342900" lvl="0" indent="-342900" algn="just" rtl="0">
                        <a:spcAft>
                          <a:spcPts val="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l-PL" sz="1000" dirty="0"/>
                        <a:t>Opracowanie i wdrożenie programów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aktywizujących dla osób w wieku 50+</a:t>
                      </a:r>
                    </a:p>
                    <a:p>
                      <a:pPr marL="342900" lvl="0" indent="-342900" algn="just" rtl="0">
                        <a:spcAft>
                          <a:spcPts val="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l-PL" sz="1000" dirty="0"/>
                        <a:t>Opracowanie i wdrożenie programów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aktywizujących dla kobiet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95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/>
                        <a:t>Cel operacyjny 1.2: Strategiczne podejście do rozwoju rynku pracy OF PN2020</a:t>
                      </a:r>
                      <a:endParaRPr lang="pl-PL" sz="1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20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/>
                        <a:t>Priorytety 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l-PL" sz="1000" dirty="0"/>
                        <a:t>Opracowanie i wdrożenie planu wsparcia dla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branż i sektorów uznanych za kluczowe dla rozwoju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lokalnego rynku pracy</a:t>
                      </a:r>
                    </a:p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l-PL" sz="1000" dirty="0"/>
                        <a:t>Wypracowanie wspólnej dla OF PN2020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polityki informacyjnej zwiększającej poziom wiedzy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mieszkańców na temat odnawialnych źródeł energii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i inwestycji dotyczących OZE</a:t>
                      </a:r>
                    </a:p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l-PL" sz="1000" dirty="0"/>
                        <a:t>Wspólne opracowywanie i wdrażanie przez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gminy projektów pobudzających rynek pracy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56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/>
                        <a:t>Cel operacyjny 1.3: Zacieśnienie współpracy Partnerów OF PN2020 w rozwiązywaniu problemów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rynku pracy</a:t>
                      </a:r>
                      <a:endParaRPr lang="pl-PL" sz="1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4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/>
                        <a:t>Priorytety 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l-PL" sz="1000" dirty="0"/>
                        <a:t>Podejmowanie wspólnych działań na rzecz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utworzenia kolejnych inkubatorów przedsiębiorczości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(np. program „trzy inkubatory przedsiębiorczości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w każdym powiecie”) oraz powołania do życia parku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technologicznego</a:t>
                      </a:r>
                    </a:p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l-PL" sz="1000" dirty="0"/>
                        <a:t>Przygotowanie wspólnej oferty inwestycyjnej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275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/>
                        <a:t>Cel operacyjny</a:t>
                      </a:r>
                      <a:r>
                        <a:rPr lang="pl-PL" sz="1000" baseline="0" dirty="0"/>
                        <a:t> 1.4: </a:t>
                      </a:r>
                      <a:r>
                        <a:rPr lang="pl-PL" sz="1000" dirty="0"/>
                        <a:t>Pozytywne zmiany w postawach społeczeństwa OF PN2020.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26060" indent="-226060" algn="just">
                        <a:spcAft>
                          <a:spcPts val="0"/>
                        </a:spcAft>
                      </a:pP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85349425"/>
                  </a:ext>
                </a:extLst>
              </a:tr>
              <a:tr h="554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/>
                        <a:t>Priorytety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060" indent="-22606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l-PL" sz="1000" dirty="0"/>
                        <a:t>Opracowanie i wdrożenie programów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pobudzających aktywność zawodową mieszkańców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OF PN2020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l-PL" sz="1000" dirty="0"/>
                        <a:t>Opracowanie i wdrożenie programów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promujących przedsiębiorców podejmujących działania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na rzecz rozwoju lokalnego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76985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3906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</p:spPr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900113" y="476250"/>
            <a:ext cx="1828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Cele strategiczne, operacyjne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i wybrane priorytety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1463321"/>
              </p:ext>
            </p:extLst>
          </p:nvPr>
        </p:nvGraphicFramePr>
        <p:xfrm>
          <a:off x="333375" y="1411288"/>
          <a:ext cx="8372475" cy="220503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19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517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Cel strategiczny 2: Kształcenie dostosowane do potrzeb rynku pracy</a:t>
                      </a:r>
                      <a:r>
                        <a:rPr lang="pl-PL" sz="1100" baseline="0" dirty="0">
                          <a:effectLst/>
                        </a:rPr>
                        <a:t> </a:t>
                      </a:r>
                      <a:r>
                        <a:rPr lang="pl-PL" sz="1100" dirty="0">
                          <a:effectLst/>
                        </a:rPr>
                        <a:t>OF PN2020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17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/>
                        <a:t>Cel operacyjny 2.1: Kierunki kształcenia powiązane ze zmianami na rynku pracy OF PN2020</a:t>
                      </a:r>
                      <a:endParaRPr lang="pl-PL" sz="1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6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/>
                        <a:t>Priorytety 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 algn="just" rtl="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l-PL" sz="1000" dirty="0"/>
                        <a:t>Dostosowanie oferty edukacyjnej placówek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oświatowych do potrzeb rynku pracy</a:t>
                      </a:r>
                    </a:p>
                    <a:p>
                      <a:pPr marL="171450" indent="-171450" algn="just" rtl="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l-PL" sz="1000" dirty="0"/>
                        <a:t>Utworzenie Centrum Nowoczesnego Kształcenia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i Edukacji</a:t>
                      </a:r>
                    </a:p>
                    <a:p>
                      <a:pPr marL="171450" indent="-171450" algn="just" rtl="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l-PL" sz="1000" dirty="0"/>
                        <a:t>Wzbogacenie oferty i zwiększenie roli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kształcenia ustawicznego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476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/>
                        <a:t>Cel operacyjny 2.2: Wysoki poziom jakości kształcenia w OF PN2020</a:t>
                      </a:r>
                      <a:endParaRPr lang="pl-PL" sz="1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2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/>
                        <a:t>Priorytety 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/>
                        <a:t>Doposażenie szkół w nowoczesne pomoce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dydaktyczne i sprzęt do praktycznej nauki zawodu</a:t>
                      </a:r>
                    </a:p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/>
                        <a:t>Stworzenie wspólnej dla OF PN2020 bazy</a:t>
                      </a:r>
                      <a:r>
                        <a:rPr lang="pl-PL" sz="1000" baseline="0" dirty="0"/>
                        <a:t> </a:t>
                      </a:r>
                      <a:r>
                        <a:rPr lang="pl-PL" sz="1000" dirty="0"/>
                        <a:t>miejsc praktyk i staży dla uczniów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7281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</p:spPr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900113" y="476250"/>
            <a:ext cx="1828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Cele strategiczne, operacyjne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i wybrane priorytety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0795516"/>
              </p:ext>
            </p:extLst>
          </p:nvPr>
        </p:nvGraphicFramePr>
        <p:xfrm>
          <a:off x="323850" y="1422400"/>
          <a:ext cx="8496300" cy="422116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247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48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772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Cel strategiczny 3: Wysoki poziom rozwoju gospodarczego OF PN2020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205" marR="61205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03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Cel operacyjny 3.1: Rozwinięty system przyciągania i wspierania inwestorów do OF PN2020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205" marR="61205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94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Priorytety </a:t>
                      </a:r>
                      <a:endParaRPr lang="pl-PL" sz="10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205" marR="61205" marT="0" marB="0"/>
                </a:tc>
                <a:tc>
                  <a:txBody>
                    <a:bodyPr/>
                    <a:lstStyle/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Opracowanie wspólnej dla PN2020 platformy</a:t>
                      </a:r>
                      <a:r>
                        <a:rPr lang="pl-PL" sz="1000" baseline="0" dirty="0">
                          <a:effectLst/>
                        </a:rPr>
                        <a:t> </a:t>
                      </a:r>
                      <a:r>
                        <a:rPr lang="pl-PL" sz="1000" dirty="0">
                          <a:effectLst/>
                        </a:rPr>
                        <a:t>internetowej, na której umieszczona zostanie oferta</a:t>
                      </a:r>
                      <a:r>
                        <a:rPr lang="pl-PL" sz="1000" baseline="0" dirty="0">
                          <a:effectLst/>
                        </a:rPr>
                        <a:t> </a:t>
                      </a:r>
                      <a:r>
                        <a:rPr lang="pl-PL" sz="1000" dirty="0">
                          <a:effectLst/>
                        </a:rPr>
                        <a:t>inwestycyjna</a:t>
                      </a:r>
                    </a:p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Przygotowanie i wdrożenie programu promocji</a:t>
                      </a:r>
                      <a:r>
                        <a:rPr lang="pl-PL" sz="1000" baseline="0" dirty="0">
                          <a:effectLst/>
                        </a:rPr>
                        <a:t> </a:t>
                      </a:r>
                      <a:r>
                        <a:rPr lang="pl-PL" sz="1000" dirty="0">
                          <a:effectLst/>
                        </a:rPr>
                        <a:t>terenów inwestycyjnych położonych w SSE</a:t>
                      </a:r>
                    </a:p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Podejmowanie działań tworzących</a:t>
                      </a:r>
                      <a:r>
                        <a:rPr lang="pl-PL" sz="1000" baseline="0" dirty="0">
                          <a:effectLst/>
                        </a:rPr>
                        <a:t> </a:t>
                      </a:r>
                      <a:r>
                        <a:rPr lang="pl-PL" sz="1000" dirty="0">
                          <a:effectLst/>
                        </a:rPr>
                        <a:t>międzygminne strefy inwestycyjne</a:t>
                      </a:r>
                      <a:endParaRPr lang="pl-PL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205" marR="6120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28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Cel operacyjny 3.2: Wzrost poziomu innowacyjności przedsiębiorstw działających na terenie</a:t>
                      </a:r>
                      <a:r>
                        <a:rPr lang="pl-PL" sz="1000" baseline="0" dirty="0">
                          <a:effectLst/>
                        </a:rPr>
                        <a:t> </a:t>
                      </a:r>
                      <a:r>
                        <a:rPr lang="pl-PL" sz="1000" dirty="0">
                          <a:effectLst/>
                        </a:rPr>
                        <a:t>OF PN2020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205" marR="61205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3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Priorytety </a:t>
                      </a:r>
                      <a:endParaRPr lang="pl-PL" sz="10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205" marR="61205" marT="0" marB="0"/>
                </a:tc>
                <a:tc>
                  <a:txBody>
                    <a:bodyPr/>
                    <a:lstStyle/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Opracowanie spójnego pakietu ulg</a:t>
                      </a:r>
                      <a:r>
                        <a:rPr lang="pl-PL" sz="1000" baseline="0" dirty="0">
                          <a:effectLst/>
                        </a:rPr>
                        <a:t> </a:t>
                      </a:r>
                      <a:r>
                        <a:rPr lang="pl-PL" sz="1000" dirty="0">
                          <a:effectLst/>
                        </a:rPr>
                        <a:t>i udogodnień dla nowo zakładanych przedsiębiorstw oraz</a:t>
                      </a:r>
                      <a:r>
                        <a:rPr lang="pl-PL" sz="1000" baseline="0" dirty="0">
                          <a:effectLst/>
                        </a:rPr>
                        <a:t> </a:t>
                      </a:r>
                      <a:r>
                        <a:rPr lang="pl-PL" sz="1000" dirty="0">
                          <a:effectLst/>
                        </a:rPr>
                        <a:t>firm już działających</a:t>
                      </a:r>
                    </a:p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Prowadzenie programów wspierających wzros</a:t>
                      </a:r>
                      <a:r>
                        <a:rPr lang="pl-PL" sz="1000" baseline="0" dirty="0">
                          <a:effectLst/>
                        </a:rPr>
                        <a:t>t </a:t>
                      </a:r>
                      <a:r>
                        <a:rPr lang="pl-PL" sz="1000" dirty="0">
                          <a:effectLst/>
                        </a:rPr>
                        <a:t>poziomu innowacyjności przedsiębiorstw i wprowadzanie</a:t>
                      </a:r>
                      <a:r>
                        <a:rPr lang="pl-PL" sz="1000" baseline="0" dirty="0">
                          <a:effectLst/>
                        </a:rPr>
                        <a:t> </a:t>
                      </a:r>
                      <a:r>
                        <a:rPr lang="pl-PL" sz="1000" dirty="0">
                          <a:effectLst/>
                        </a:rPr>
                        <a:t>nowych, innowacyjnych produktów oraz usług</a:t>
                      </a:r>
                    </a:p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Prowadzenie programów w celu dokształcania</a:t>
                      </a:r>
                      <a:r>
                        <a:rPr lang="pl-PL" sz="1000" baseline="0" dirty="0">
                          <a:effectLst/>
                        </a:rPr>
                        <a:t> </a:t>
                      </a:r>
                      <a:r>
                        <a:rPr lang="pl-PL" sz="1000" dirty="0">
                          <a:effectLst/>
                        </a:rPr>
                        <a:t>i zdobywania nowych kompetencji przez</a:t>
                      </a:r>
                      <a:r>
                        <a:rPr lang="pl-PL" sz="1000" baseline="0" dirty="0">
                          <a:effectLst/>
                        </a:rPr>
                        <a:t> </a:t>
                      </a:r>
                      <a:r>
                        <a:rPr lang="pl-PL" sz="1000" dirty="0">
                          <a:effectLst/>
                        </a:rPr>
                        <a:t>przedsiębiorców</a:t>
                      </a:r>
                      <a:endParaRPr lang="pl-PL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205" marR="6120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978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Cel operacyjny 3.3: Wzrost poziomu przedsiębiorczości na terenie OF PN2020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205" marR="61205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0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Priorytety </a:t>
                      </a:r>
                      <a:endParaRPr lang="pl-PL" sz="10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205" marR="61205" marT="0" marB="0"/>
                </a:tc>
                <a:tc>
                  <a:txBody>
                    <a:bodyPr/>
                    <a:lstStyle/>
                    <a:p>
                      <a:pPr marL="226060" indent="-226060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Opracowanie i wdrożenie programów</a:t>
                      </a:r>
                      <a:r>
                        <a:rPr lang="pl-PL" sz="1000" baseline="0" dirty="0">
                          <a:effectLst/>
                        </a:rPr>
                        <a:t> </a:t>
                      </a:r>
                      <a:r>
                        <a:rPr lang="pl-PL" sz="1000" dirty="0">
                          <a:effectLst/>
                        </a:rPr>
                        <a:t>pomagających osobom niepełnosprawnym uruchomić</a:t>
                      </a:r>
                      <a:r>
                        <a:rPr lang="pl-PL" sz="1000" baseline="0" dirty="0">
                          <a:effectLst/>
                        </a:rPr>
                        <a:t> </a:t>
                      </a:r>
                      <a:r>
                        <a:rPr lang="pl-PL" sz="1000" dirty="0">
                          <a:effectLst/>
                        </a:rPr>
                        <a:t>działalność gospodarczą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Podejmowanie działań wspierających</a:t>
                      </a:r>
                      <a:r>
                        <a:rPr lang="pl-PL" sz="1000" baseline="0" dirty="0">
                          <a:effectLst/>
                        </a:rPr>
                        <a:t> </a:t>
                      </a:r>
                      <a:r>
                        <a:rPr lang="pl-PL" sz="1000" dirty="0">
                          <a:effectLst/>
                        </a:rPr>
                        <a:t>utworzenie klastra rolnego, zakładanie spółdzielni</a:t>
                      </a:r>
                      <a:r>
                        <a:rPr lang="pl-PL" sz="1000" baseline="0" dirty="0">
                          <a:effectLst/>
                        </a:rPr>
                        <a:t> </a:t>
                      </a:r>
                      <a:r>
                        <a:rPr lang="pl-PL" sz="1000" dirty="0">
                          <a:effectLst/>
                        </a:rPr>
                        <a:t>rolnych i utworzenie giełdy towarowo-wystawienniczej</a:t>
                      </a:r>
                      <a:endParaRPr lang="pl-PL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205" marR="6120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528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Cel operacyjny 3.4: Opracowanie wizji rozwoju gospodarczego OF PN2020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205" marR="61205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09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Priorytety </a:t>
                      </a:r>
                      <a:endParaRPr lang="pl-PL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205" marR="61205" marT="0" marB="0"/>
                </a:tc>
                <a:tc>
                  <a:txBody>
                    <a:bodyPr/>
                    <a:lstStyle/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Wypracowanie wspólnego dla PN2020</a:t>
                      </a:r>
                      <a:r>
                        <a:rPr lang="pl-PL" sz="1000" baseline="0" dirty="0">
                          <a:effectLst/>
                        </a:rPr>
                        <a:t> </a:t>
                      </a:r>
                      <a:r>
                        <a:rPr lang="pl-PL" sz="1000" dirty="0">
                          <a:effectLst/>
                        </a:rPr>
                        <a:t>stanowiska odnośnie inteligentnych specjalizacji</a:t>
                      </a:r>
                      <a:r>
                        <a:rPr lang="pl-PL" sz="1000" baseline="0" dirty="0">
                          <a:effectLst/>
                        </a:rPr>
                        <a:t> </a:t>
                      </a:r>
                      <a:r>
                        <a:rPr lang="pl-PL" sz="1000" dirty="0">
                          <a:effectLst/>
                        </a:rPr>
                        <a:t>rozwijanych w OF PN2020</a:t>
                      </a:r>
                    </a:p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Wydzielenie z posiadanych terenów</a:t>
                      </a:r>
                      <a:r>
                        <a:rPr lang="pl-PL" sz="1000" baseline="0" dirty="0">
                          <a:effectLst/>
                        </a:rPr>
                        <a:t> </a:t>
                      </a:r>
                      <a:r>
                        <a:rPr lang="pl-PL" sz="1000" dirty="0">
                          <a:effectLst/>
                        </a:rPr>
                        <a:t>inwestycyjnych działek pod inwestycje przetwórstwa</a:t>
                      </a:r>
                      <a:r>
                        <a:rPr lang="pl-PL" sz="1000" baseline="0" dirty="0">
                          <a:effectLst/>
                        </a:rPr>
                        <a:t> </a:t>
                      </a:r>
                      <a:r>
                        <a:rPr lang="pl-PL" sz="1000" dirty="0">
                          <a:effectLst/>
                        </a:rPr>
                        <a:t>rolno-spożywczego</a:t>
                      </a:r>
                    </a:p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Opracowanie i wdrożenie programu</a:t>
                      </a:r>
                      <a:r>
                        <a:rPr lang="pl-PL" sz="1000" baseline="0" dirty="0">
                          <a:effectLst/>
                        </a:rPr>
                        <a:t> </a:t>
                      </a:r>
                      <a:r>
                        <a:rPr lang="pl-PL" sz="1000" dirty="0">
                          <a:effectLst/>
                        </a:rPr>
                        <a:t>poszukiwania inwestorów z branży OZE dla OF PN2020</a:t>
                      </a:r>
                      <a:endParaRPr lang="pl-PL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205" marR="61205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689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Cel</a:t>
                      </a:r>
                      <a:r>
                        <a:rPr lang="pl-PL" sz="1000" baseline="0" dirty="0">
                          <a:effectLst/>
                        </a:rPr>
                        <a:t> operacyjny 3.5: Wzrost poziomu dostępności komunikacyjnej OF PN2020.</a:t>
                      </a:r>
                      <a:endParaRPr lang="pl-PL" sz="10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205" marR="61205" marT="0" marB="0"/>
                </a:tc>
                <a:tc hMerge="1">
                  <a:txBody>
                    <a:bodyPr/>
                    <a:lstStyle/>
                    <a:p>
                      <a:pPr marL="226060" indent="-226060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lang="pl-PL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205" marR="61205" marT="0" marB="0"/>
                </a:tc>
                <a:extLst>
                  <a:ext uri="{0D108BD9-81ED-4DB2-BD59-A6C34878D82A}">
                    <a16:rowId xmlns:a16="http://schemas.microsoft.com/office/drawing/2014/main" xmlns="" val="3691602694"/>
                  </a:ext>
                </a:extLst>
              </a:tr>
              <a:tr h="6109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Priorytety</a:t>
                      </a:r>
                      <a:endParaRPr lang="pl-PL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205" marR="61205" marT="0" marB="0"/>
                </a:tc>
                <a:tc>
                  <a:txBody>
                    <a:bodyPr/>
                    <a:lstStyle/>
                    <a:p>
                      <a:pPr marL="226060" indent="-226060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Opracowanie spójnego systemu komunikacji</a:t>
                      </a:r>
                      <a:r>
                        <a:rPr lang="pl-PL" sz="1000" baseline="0" dirty="0">
                          <a:effectLst/>
                        </a:rPr>
                        <a:t> </a:t>
                      </a:r>
                      <a:r>
                        <a:rPr lang="pl-PL" sz="1000" dirty="0">
                          <a:effectLst/>
                        </a:rPr>
                        <a:t>publicznej na obszarze OF PN2020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Modernizacja i rozwój sieci dróg (głównie</a:t>
                      </a:r>
                      <a:r>
                        <a:rPr lang="pl-PL" sz="1000" baseline="0" dirty="0">
                          <a:effectLst/>
                        </a:rPr>
                        <a:t> </a:t>
                      </a:r>
                      <a:r>
                        <a:rPr lang="pl-PL" sz="1000" dirty="0">
                          <a:effectLst/>
                        </a:rPr>
                        <a:t>gminnych i powiatowych) na terenie OF PN2020</a:t>
                      </a:r>
                      <a:endParaRPr lang="pl-PL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205" marR="61205" marT="0" marB="0"/>
                </a:tc>
                <a:extLst>
                  <a:ext uri="{0D108BD9-81ED-4DB2-BD59-A6C34878D82A}">
                    <a16:rowId xmlns:a16="http://schemas.microsoft.com/office/drawing/2014/main" xmlns="" val="3867596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6480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382e629b-a21b-4505-8ac0-863dc0df764f.mdb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545699BA070F4F99108B05BA0BA6D6" ma:contentTypeVersion="1" ma:contentTypeDescription="Utwórz nowy dokument." ma:contentTypeScope="" ma:versionID="c9deea718fe45e3278421a21916974e8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1e05537039493e50decd21a089f25cd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Planowana data rozpoczęcia" ma:internalName="PublishingStartDate">
      <xsd:simpleType>
        <xsd:restriction base="dms:Unknown"/>
      </xsd:simpleType>
    </xsd:element>
    <xsd:element name="PublishingExpirationDate" ma:index="9" nillable="true" ma:displayName="Planowana data zakończenia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 ma:readOnly="true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9B662AA-91DF-4774-BA1A-FA6CC65ACB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40260DE-55AC-4E59-982D-12970CDFA6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B7A22E-E73C-4D1B-8035-8DF26B8863A4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4784</TotalTime>
  <Words>744</Words>
  <Application>Microsoft Office PowerPoint</Application>
  <PresentationFormat>Pokaz na ekranie (4:3)</PresentationFormat>
  <Paragraphs>134</Paragraphs>
  <Slides>11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Thème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Strategia Rozwoju Obszaru Funkcjonalnego Partnerstwo Nyskie 2020</dc:title>
  <dc:creator>Utilisateur de Microsoft Office</dc:creator>
  <cp:lastModifiedBy>Rada Miejska</cp:lastModifiedBy>
  <cp:revision>326</cp:revision>
  <cp:lastPrinted>2015-04-16T19:36:44Z</cp:lastPrinted>
  <dcterms:created xsi:type="dcterms:W3CDTF">2011-11-09T09:46:35Z</dcterms:created>
  <dcterms:modified xsi:type="dcterms:W3CDTF">2016-03-31T10:33:21Z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0x0101000E545699BA070F4F99108B05BA0BA6D6</vt:lpwstr>
  </property>
</Properties>
</file>